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 id="2147484908" r:id="rId7"/>
  </p:sldMasterIdLst>
  <p:notesMasterIdLst>
    <p:notesMasterId r:id="rId55"/>
  </p:notesMasterIdLst>
  <p:handoutMasterIdLst>
    <p:handoutMasterId r:id="rId56"/>
  </p:handoutMasterIdLst>
  <p:sldIdLst>
    <p:sldId id="1998" r:id="rId8"/>
    <p:sldId id="2043" r:id="rId9"/>
    <p:sldId id="4845" r:id="rId10"/>
    <p:sldId id="4846" r:id="rId11"/>
    <p:sldId id="2076136321" r:id="rId12"/>
    <p:sldId id="2076136810" r:id="rId13"/>
    <p:sldId id="2076136811" r:id="rId14"/>
    <p:sldId id="2076136304" r:id="rId15"/>
    <p:sldId id="2076136792" r:id="rId16"/>
    <p:sldId id="2076136308" r:id="rId17"/>
    <p:sldId id="2076136301" r:id="rId18"/>
    <p:sldId id="9019" r:id="rId19"/>
    <p:sldId id="2076136809" r:id="rId20"/>
    <p:sldId id="2076136793" r:id="rId21"/>
    <p:sldId id="2076136794" r:id="rId22"/>
    <p:sldId id="2076136803" r:id="rId23"/>
    <p:sldId id="2076136328" r:id="rId24"/>
    <p:sldId id="2076136312" r:id="rId25"/>
    <p:sldId id="10534" r:id="rId26"/>
    <p:sldId id="2076136795" r:id="rId27"/>
    <p:sldId id="2076136796" r:id="rId28"/>
    <p:sldId id="2076136805" r:id="rId29"/>
    <p:sldId id="10526" r:id="rId30"/>
    <p:sldId id="2076136309" r:id="rId31"/>
    <p:sldId id="2076136310" r:id="rId32"/>
    <p:sldId id="2076136311" r:id="rId33"/>
    <p:sldId id="2076136798" r:id="rId34"/>
    <p:sldId id="2076136804" r:id="rId35"/>
    <p:sldId id="2076136797" r:id="rId36"/>
    <p:sldId id="10528" r:id="rId37"/>
    <p:sldId id="2076136313" r:id="rId38"/>
    <p:sldId id="2076136314" r:id="rId39"/>
    <p:sldId id="2076136315" r:id="rId40"/>
    <p:sldId id="2076136799" r:id="rId41"/>
    <p:sldId id="2076136800" r:id="rId42"/>
    <p:sldId id="2076136806" r:id="rId43"/>
    <p:sldId id="10530" r:id="rId44"/>
    <p:sldId id="2076136316" r:id="rId45"/>
    <p:sldId id="2076136317" r:id="rId46"/>
    <p:sldId id="2076136801" r:id="rId47"/>
    <p:sldId id="10539" r:id="rId48"/>
    <p:sldId id="2076136324" r:id="rId49"/>
    <p:sldId id="4494" r:id="rId50"/>
    <p:sldId id="1997" r:id="rId51"/>
    <p:sldId id="2076136923" r:id="rId52"/>
    <p:sldId id="257" r:id="rId53"/>
    <p:sldId id="2076136307" r:id="rId5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Gray" id="{4B1BBE2A-6D55-4595-AFBA-0E30BE368C15}">
          <p14:sldIdLst>
            <p14:sldId id="1998"/>
            <p14:sldId id="2043"/>
            <p14:sldId id="4845"/>
            <p14:sldId id="4846"/>
            <p14:sldId id="2076136321"/>
            <p14:sldId id="2076136810"/>
            <p14:sldId id="2076136811"/>
            <p14:sldId id="2076136304"/>
            <p14:sldId id="2076136792"/>
            <p14:sldId id="2076136308"/>
            <p14:sldId id="2076136301"/>
            <p14:sldId id="9019"/>
            <p14:sldId id="2076136809"/>
            <p14:sldId id="2076136793"/>
            <p14:sldId id="2076136794"/>
            <p14:sldId id="2076136803"/>
            <p14:sldId id="2076136328"/>
            <p14:sldId id="2076136312"/>
            <p14:sldId id="10534"/>
            <p14:sldId id="2076136795"/>
            <p14:sldId id="2076136796"/>
            <p14:sldId id="2076136805"/>
            <p14:sldId id="10526"/>
            <p14:sldId id="2076136309"/>
            <p14:sldId id="2076136310"/>
            <p14:sldId id="2076136311"/>
            <p14:sldId id="2076136798"/>
            <p14:sldId id="2076136804"/>
            <p14:sldId id="2076136797"/>
            <p14:sldId id="10528"/>
            <p14:sldId id="2076136313"/>
            <p14:sldId id="2076136314"/>
            <p14:sldId id="2076136315"/>
            <p14:sldId id="2076136799"/>
            <p14:sldId id="2076136800"/>
            <p14:sldId id="2076136806"/>
            <p14:sldId id="10530"/>
            <p14:sldId id="2076136316"/>
            <p14:sldId id="2076136317"/>
            <p14:sldId id="2076136801"/>
            <p14:sldId id="10539"/>
            <p14:sldId id="2076136324"/>
            <p14:sldId id="4494"/>
            <p14:sldId id="1997"/>
            <p14:sldId id="2076136923"/>
            <p14:sldId id="257"/>
            <p14:sldId id="2076136307"/>
          </p14:sldIdLst>
        </p14:section>
        <p14:section name="Default Section" id="{F08CE614-1DAF-4755-92D3-F88D89DA33BF}">
          <p14:sldIdLst/>
        </p14:section>
        <p14:section name="Default Section" id="{79132526-4ADC-487C-8BA6-648868F21CC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83B01"/>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1682" autoAdjust="0"/>
  </p:normalViewPr>
  <p:slideViewPr>
    <p:cSldViewPr snapToGrid="0">
      <p:cViewPr varScale="1">
        <p:scale>
          <a:sx n="95" d="100"/>
          <a:sy n="95" d="100"/>
        </p:scale>
        <p:origin x="33" y="63"/>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bas Kudrati" userId="2586f564-11dd-4fa7-8bfd-28e767215a2e" providerId="ADAL" clId="{C6C61697-AB62-424D-9439-3721B514B997}"/>
    <pc:docChg chg="custSel addSld modSld">
      <pc:chgData name="Abbas Kudrati" userId="2586f564-11dd-4fa7-8bfd-28e767215a2e" providerId="ADAL" clId="{C6C61697-AB62-424D-9439-3721B514B997}" dt="2020-02-09T12:09:33.491" v="77"/>
      <pc:docMkLst>
        <pc:docMk/>
      </pc:docMkLst>
      <pc:sldChg chg="addSp modSp mod">
        <pc:chgData name="Abbas Kudrati" userId="2586f564-11dd-4fa7-8bfd-28e767215a2e" providerId="ADAL" clId="{C6C61697-AB62-424D-9439-3721B514B997}" dt="2020-02-09T12:08:55.169" v="76" actId="20577"/>
        <pc:sldMkLst>
          <pc:docMk/>
          <pc:sldMk cId="2022195755" sldId="2043"/>
        </pc:sldMkLst>
        <pc:spChg chg="mod">
          <ac:chgData name="Abbas Kudrati" userId="2586f564-11dd-4fa7-8bfd-28e767215a2e" providerId="ADAL" clId="{C6C61697-AB62-424D-9439-3721B514B997}" dt="2020-02-09T12:07:46.734" v="1" actId="14100"/>
          <ac:spMkLst>
            <pc:docMk/>
            <pc:sldMk cId="2022195755" sldId="2043"/>
            <ac:spMk id="5" creationId="{6F88C36C-D184-4AF5-92D2-A0DBD6B7A82C}"/>
          </ac:spMkLst>
        </pc:spChg>
        <pc:spChg chg="add mod">
          <ac:chgData name="Abbas Kudrati" userId="2586f564-11dd-4fa7-8bfd-28e767215a2e" providerId="ADAL" clId="{C6C61697-AB62-424D-9439-3721B514B997}" dt="2020-02-09T12:08:55.169" v="76" actId="20577"/>
          <ac:spMkLst>
            <pc:docMk/>
            <pc:sldMk cId="2022195755" sldId="2043"/>
            <ac:spMk id="6" creationId="{2BC71008-5A0C-43F0-BBC8-66CA82188771}"/>
          </ac:spMkLst>
        </pc:spChg>
      </pc:sldChg>
      <pc:sldChg chg="add">
        <pc:chgData name="Abbas Kudrati" userId="2586f564-11dd-4fa7-8bfd-28e767215a2e" providerId="ADAL" clId="{C6C61697-AB62-424D-9439-3721B514B997}" dt="2020-02-09T12:09:33.491" v="77"/>
        <pc:sldMkLst>
          <pc:docMk/>
          <pc:sldMk cId="815046751" sldId="207613692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2/9/2020 11:07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2/9/2020 11:07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7395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9176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2320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1870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505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144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974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0794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209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3943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04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2/9/2020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873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682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5064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7379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4801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4077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9839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465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580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solidFill>
                <a:srgbClr val="077BD6"/>
              </a:soli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0758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6924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5847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pPr>
            <a:endParaRPr lang="en-US" sz="1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53946-C6B5-4607-AF9E-FFDC9DEEC8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90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pPr>
            <a:endParaRPr lang="en-US" sz="1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53946-C6B5-4607-AF9E-FFDC9DEEC8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4512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487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53946-C6B5-4607-AF9E-FFDC9DEEC8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524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53946-C6B5-4607-AF9E-FFDC9DEEC8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6764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53946-C6B5-4607-AF9E-FFDC9DEEC8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070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2/9/2020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8302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614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30345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4744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7064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3977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203262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8791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803519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95170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8540147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14682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57530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34113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18728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211806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2891702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01900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65854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469678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5090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9269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94935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9910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567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25104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88253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849937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44175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8C618B-6F8C-4BB5-B2CE-C4160DD4BD15}"/>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42273911-33B6-45AC-B46F-3AAF6B3143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A9F590E8-0FFD-4117-A1DE-0956D272D07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52E0AD10-B370-47BA-99BE-7F79AEBBA3BA}"/>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D1D9D8AB-A5E5-4799-8223-D54AFD3F0E3E}"/>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7" name="Text Placeholder 4">
            <a:extLst>
              <a:ext uri="{FF2B5EF4-FFF2-40B4-BE49-F238E27FC236}">
                <a16:creationId xmlns:a16="http://schemas.microsoft.com/office/drawing/2014/main" id="{6ED069A2-9F98-4C10-83D7-C44895A0186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99214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958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9241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16066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3147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75505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image" Target="../media/image1.emf"/><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theme" Target="../theme/theme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image" Target="../media/image1.emf"/><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theme" Target="../theme/theme4.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8"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83475"/>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92822103"/>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 id="2147484940" r:id="rId32"/>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03.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0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03.xml"/></Relationships>
</file>

<file path=ppt/slides/_rels/slide2.xml.rels><?xml version="1.0" encoding="UTF-8" standalone="yes"?>
<Relationships xmlns="http://schemas.openxmlformats.org/package/2006/relationships"><Relationship Id="rId2" Type="http://schemas.openxmlformats.org/officeDocument/2006/relationships/hyperlink" Target="https://aka.ms/abbas" TargetMode="Externa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22.xml.rels><?xml version="1.0" encoding="UTF-8" standalone="yes"?>
<Relationships xmlns="http://schemas.openxmlformats.org/package/2006/relationships"><Relationship Id="rId3" Type="http://schemas.openxmlformats.org/officeDocument/2006/relationships/hyperlink" Target="https://blogs.microsoft.com/on-the-issues/2019/10/04/recent-cyberattacks-require-us-all-to-be-vigilant/" TargetMode="External"/><Relationship Id="rId2" Type="http://schemas.openxmlformats.org/officeDocument/2006/relationships/notesSlide" Target="../notesSlides/notesSlide17.xml"/><Relationship Id="rId1" Type="http://schemas.openxmlformats.org/officeDocument/2006/relationships/slideLayout" Target="../slideLayouts/slideLayout1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0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0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03.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0.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zure/Azure-Sentinel" TargetMode="External"/><Relationship Id="rId2" Type="http://schemas.openxmlformats.org/officeDocument/2006/relationships/notesSlide" Target="../notesSlides/notesSlide23.xml"/><Relationship Id="rId1" Type="http://schemas.openxmlformats.org/officeDocument/2006/relationships/slideLayout" Target="../slideLayouts/slideLayout120.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0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03.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03.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03.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03.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03.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25.xml"/><Relationship Id="rId4" Type="http://schemas.openxmlformats.org/officeDocument/2006/relationships/image" Target="../media/image22.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3.xml"/></Relationships>
</file>

<file path=ppt/slides/_rels/slide42.xml.rels><?xml version="1.0" encoding="UTF-8" standalone="yes"?>
<Relationships xmlns="http://schemas.openxmlformats.org/package/2006/relationships"><Relationship Id="rId3" Type="http://schemas.openxmlformats.org/officeDocument/2006/relationships/hyperlink" Target="https://myignite.techcommunity.microsoft.com/sessions/79817?source=sessions" TargetMode="External"/><Relationship Id="rId7" Type="http://schemas.openxmlformats.org/officeDocument/2006/relationships/hyperlink" Target="https://myignite.techcommunity.microsoft.com/sessions/84512?source=sessions" TargetMode="External"/><Relationship Id="rId2" Type="http://schemas.openxmlformats.org/officeDocument/2006/relationships/notesSlide" Target="../notesSlides/notesSlide32.xml"/><Relationship Id="rId1" Type="http://schemas.openxmlformats.org/officeDocument/2006/relationships/slideLayout" Target="../slideLayouts/slideLayout119.xml"/><Relationship Id="rId6" Type="http://schemas.openxmlformats.org/officeDocument/2006/relationships/hyperlink" Target="https://myignite.techcommunity.microsoft.com/sessions/83948?source=sessions" TargetMode="External"/><Relationship Id="rId5" Type="http://schemas.openxmlformats.org/officeDocument/2006/relationships/hyperlink" Target="https://myignite.techcommunity.microsoft.com/sessions/83949?source=sessions" TargetMode="External"/><Relationship Id="rId4" Type="http://schemas.openxmlformats.org/officeDocument/2006/relationships/hyperlink" Target="https://myignite.techcommunity.microsoft.com/sessions/84140?source=session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ka.ms/AzureSentinel" TargetMode="External"/><Relationship Id="rId1" Type="http://schemas.openxmlformats.org/officeDocument/2006/relationships/slideLayout" Target="../slideLayouts/slideLayout103.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44.xml.rels><?xml version="1.0" encoding="UTF-8" standalone="yes"?>
<Relationships xmlns="http://schemas.openxmlformats.org/package/2006/relationships"><Relationship Id="rId3" Type="http://schemas.openxmlformats.org/officeDocument/2006/relationships/hyperlink" Target="https://myignite.techcommunity.microsoft.com/evaluations" TargetMode="External"/><Relationship Id="rId2" Type="http://schemas.openxmlformats.org/officeDocument/2006/relationships/hyperlink" Target="https://aka.ms/ignite.mobileapp" TargetMode="External"/><Relationship Id="rId1" Type="http://schemas.openxmlformats.org/officeDocument/2006/relationships/slideLayout" Target="../slideLayouts/slideLayout10.xml"/><Relationship Id="rId4" Type="http://schemas.openxmlformats.org/officeDocument/2006/relationships/image" Target="../media/image48.jp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B88F22-3E24-4444-B74C-2B7B4871C90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1555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8" name="Energy City line">
            <a:extLst>
              <a:ext uri="{FF2B5EF4-FFF2-40B4-BE49-F238E27FC236}">
                <a16:creationId xmlns:a16="http://schemas.microsoft.com/office/drawing/2014/main" id="{DFEECF14-7E9D-40E2-85C4-EDEB2F7BC6E0}"/>
              </a:ext>
            </a:extLst>
          </p:cNvPr>
          <p:cNvCxnSpPr>
            <a:cxnSpLocks/>
            <a:stCxn id="325" idx="3"/>
          </p:cNvCxnSpPr>
          <p:nvPr/>
        </p:nvCxnSpPr>
        <p:spPr>
          <a:xfrm flipH="1">
            <a:off x="-87715" y="3070832"/>
            <a:ext cx="373102" cy="304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311" name="Energy City line">
            <a:extLst>
              <a:ext uri="{FF2B5EF4-FFF2-40B4-BE49-F238E27FC236}">
                <a16:creationId xmlns:a16="http://schemas.microsoft.com/office/drawing/2014/main" id="{B4B70AEA-7388-4EDB-BAFF-26268683748D}"/>
              </a:ext>
            </a:extLst>
          </p:cNvPr>
          <p:cNvCxnSpPr>
            <a:cxnSpLocks/>
            <a:endCxn id="325" idx="6"/>
          </p:cNvCxnSpPr>
          <p:nvPr/>
        </p:nvCxnSpPr>
        <p:spPr>
          <a:xfrm flipH="1" flipV="1">
            <a:off x="449990" y="3052354"/>
            <a:ext cx="1461966" cy="318736"/>
          </a:xfrm>
          <a:prstGeom prst="line">
            <a:avLst/>
          </a:prstGeom>
          <a:noFill/>
          <a:ln w="25400" cap="flat">
            <a:solidFill>
              <a:srgbClr val="D2D2D2"/>
            </a:solidFill>
            <a:prstDash val="solid"/>
            <a:miter lim="800000"/>
            <a:headEnd type="oval"/>
            <a:tailEnd/>
          </a:ln>
          <a:extLst>
            <a:ext uri="{909E8E84-426E-40DD-AFC4-6F175D3DCCD1}">
              <a14:hiddenFill xmlns:a14="http://schemas.microsoft.com/office/drawing/2010/main">
                <a:noFill/>
              </a14:hiddenFill>
            </a:ext>
          </a:extLst>
        </p:spPr>
      </p:cxnSp>
      <p:cxnSp>
        <p:nvCxnSpPr>
          <p:cNvPr id="291" name="Energy City line">
            <a:extLst>
              <a:ext uri="{FF2B5EF4-FFF2-40B4-BE49-F238E27FC236}">
                <a16:creationId xmlns:a16="http://schemas.microsoft.com/office/drawing/2014/main" id="{A924D984-3722-482C-B787-79E9166CCDE2}"/>
              </a:ext>
            </a:extLst>
          </p:cNvPr>
          <p:cNvCxnSpPr>
            <a:cxnSpLocks/>
          </p:cNvCxnSpPr>
          <p:nvPr/>
        </p:nvCxnSpPr>
        <p:spPr>
          <a:xfrm flipH="1">
            <a:off x="1140358" y="6245238"/>
            <a:ext cx="854545" cy="77879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69" name="Energy City line">
            <a:extLst>
              <a:ext uri="{FF2B5EF4-FFF2-40B4-BE49-F238E27FC236}">
                <a16:creationId xmlns:a16="http://schemas.microsoft.com/office/drawing/2014/main" id="{69DBEC3C-7E3E-4532-8259-95143D681EFE}"/>
              </a:ext>
            </a:extLst>
          </p:cNvPr>
          <p:cNvCxnSpPr>
            <a:cxnSpLocks/>
            <a:stCxn id="202" idx="14"/>
            <a:endCxn id="272" idx="4"/>
          </p:cNvCxnSpPr>
          <p:nvPr/>
        </p:nvCxnSpPr>
        <p:spPr>
          <a:xfrm>
            <a:off x="1763095" y="4735278"/>
            <a:ext cx="223038" cy="16133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65" name="Energy City line">
            <a:extLst>
              <a:ext uri="{FF2B5EF4-FFF2-40B4-BE49-F238E27FC236}">
                <a16:creationId xmlns:a16="http://schemas.microsoft.com/office/drawing/2014/main" id="{05A95B2F-F8CE-40D8-82D1-EC58476EBF49}"/>
              </a:ext>
            </a:extLst>
          </p:cNvPr>
          <p:cNvCxnSpPr>
            <a:cxnSpLocks/>
          </p:cNvCxnSpPr>
          <p:nvPr/>
        </p:nvCxnSpPr>
        <p:spPr>
          <a:xfrm>
            <a:off x="831511" y="2233164"/>
            <a:ext cx="1080445" cy="111452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7" name="Energy City line">
            <a:extLst>
              <a:ext uri="{FF2B5EF4-FFF2-40B4-BE49-F238E27FC236}">
                <a16:creationId xmlns:a16="http://schemas.microsoft.com/office/drawing/2014/main" id="{44F97261-CED1-40B2-8DB3-8C9A043C436C}"/>
              </a:ext>
            </a:extLst>
          </p:cNvPr>
          <p:cNvCxnSpPr>
            <a:cxnSpLocks/>
          </p:cNvCxnSpPr>
          <p:nvPr/>
        </p:nvCxnSpPr>
        <p:spPr>
          <a:xfrm>
            <a:off x="397810" y="5022362"/>
            <a:ext cx="768163" cy="74620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6" name="Energy City line">
            <a:extLst>
              <a:ext uri="{FF2B5EF4-FFF2-40B4-BE49-F238E27FC236}">
                <a16:creationId xmlns:a16="http://schemas.microsoft.com/office/drawing/2014/main" id="{11C0D6D2-7F1C-4CDF-A992-6A5AE1685C64}"/>
              </a:ext>
            </a:extLst>
          </p:cNvPr>
          <p:cNvCxnSpPr>
            <a:cxnSpLocks/>
          </p:cNvCxnSpPr>
          <p:nvPr/>
        </p:nvCxnSpPr>
        <p:spPr>
          <a:xfrm flipV="1">
            <a:off x="403225" y="4698131"/>
            <a:ext cx="1291659" cy="29174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3" name="Energy City line">
            <a:extLst>
              <a:ext uri="{FF2B5EF4-FFF2-40B4-BE49-F238E27FC236}">
                <a16:creationId xmlns:a16="http://schemas.microsoft.com/office/drawing/2014/main" id="{B5DA3AD2-C539-4F28-B6B8-7C817FF09AF8}"/>
              </a:ext>
            </a:extLst>
          </p:cNvPr>
          <p:cNvCxnSpPr>
            <a:cxnSpLocks/>
            <a:endCxn id="318" idx="0"/>
          </p:cNvCxnSpPr>
          <p:nvPr/>
        </p:nvCxnSpPr>
        <p:spPr>
          <a:xfrm flipH="1">
            <a:off x="400471" y="3384119"/>
            <a:ext cx="1511485" cy="154022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1" name="Energy City line">
            <a:extLst>
              <a:ext uri="{FF2B5EF4-FFF2-40B4-BE49-F238E27FC236}">
                <a16:creationId xmlns:a16="http://schemas.microsoft.com/office/drawing/2014/main" id="{306CCEAE-9D4A-4B04-A189-A000D3F08078}"/>
              </a:ext>
            </a:extLst>
          </p:cNvPr>
          <p:cNvCxnSpPr>
            <a:cxnSpLocks/>
            <a:stCxn id="212" idx="3"/>
          </p:cNvCxnSpPr>
          <p:nvPr/>
        </p:nvCxnSpPr>
        <p:spPr>
          <a:xfrm flipH="1">
            <a:off x="854617" y="1653603"/>
            <a:ext cx="950831" cy="56072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63" name="04R">
            <a:extLst>
              <a:ext uri="{FF2B5EF4-FFF2-40B4-BE49-F238E27FC236}">
                <a16:creationId xmlns:a16="http://schemas.microsoft.com/office/drawing/2014/main" id="{A78AA9D6-9A55-4EBF-ABDC-C82674E455B0}"/>
              </a:ext>
            </a:extLst>
          </p:cNvPr>
          <p:cNvSpPr/>
          <p:nvPr/>
        </p:nvSpPr>
        <p:spPr bwMode="auto">
          <a:xfrm>
            <a:off x="2786267" y="2999928"/>
            <a:ext cx="5088192" cy="85814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a:ln w="3175">
                  <a:noFill/>
                </a:ln>
                <a:solidFill>
                  <a:srgbClr val="2F2F2F"/>
                </a:solidFill>
                <a:effectLst/>
                <a:uLnTx/>
                <a:uFillTx/>
                <a:latin typeface="Segoe UI Semibold"/>
                <a:ea typeface="+mn-ea"/>
                <a:cs typeface="Segoe UI Semilight" panose="020B0402040204020203" pitchFamily="34" charset="0"/>
              </a:rPr>
              <a:t>Visibility</a:t>
            </a:r>
            <a:endParaRPr kumimoji="0" lang="en-US" sz="4400" b="0" i="0" u="none" strike="noStrike" kern="0" cap="none" spc="0" normalizeH="0" baseline="0" noProof="0">
              <a:ln w="3175">
                <a:noFill/>
              </a:ln>
              <a:solidFill>
                <a:srgbClr val="0078D4"/>
              </a:solidFill>
              <a:effectLst/>
              <a:uLnTx/>
              <a:uFillTx/>
              <a:latin typeface="Segoe UI Semibold"/>
              <a:ea typeface="+mn-ea"/>
              <a:cs typeface="Segoe UI Semilight" panose="020B0402040204020203" pitchFamily="34" charset="0"/>
            </a:endParaRPr>
          </a:p>
        </p:txBody>
      </p:sp>
      <p:grpSp>
        <p:nvGrpSpPr>
          <p:cNvPr id="14" name="Group 13">
            <a:extLst>
              <a:ext uri="{FF2B5EF4-FFF2-40B4-BE49-F238E27FC236}">
                <a16:creationId xmlns:a16="http://schemas.microsoft.com/office/drawing/2014/main" id="{3640A576-8733-47FF-B221-0C38360427E3}"/>
              </a:ext>
            </a:extLst>
          </p:cNvPr>
          <p:cNvGrpSpPr/>
          <p:nvPr/>
        </p:nvGrpSpPr>
        <p:grpSpPr>
          <a:xfrm>
            <a:off x="901854" y="5395643"/>
            <a:ext cx="494604" cy="494604"/>
            <a:chOff x="4498330" y="437396"/>
            <a:chExt cx="910036" cy="910036"/>
          </a:xfrm>
        </p:grpSpPr>
        <p:sp>
          <p:nvSpPr>
            <p:cNvPr id="206" name="Oval 205">
              <a:extLst>
                <a:ext uri="{FF2B5EF4-FFF2-40B4-BE49-F238E27FC236}">
                  <a16:creationId xmlns:a16="http://schemas.microsoft.com/office/drawing/2014/main" id="{87F0E413-7F3A-46B3-AA49-F4A5E056028D}"/>
                </a:ext>
              </a:extLst>
            </p:cNvPr>
            <p:cNvSpPr/>
            <p:nvPr/>
          </p:nvSpPr>
          <p:spPr bwMode="auto">
            <a:xfrm>
              <a:off x="4498330"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0" name="gear" title="Icon of a gear surrounded by a circle with lines of varying length">
              <a:extLst>
                <a:ext uri="{FF2B5EF4-FFF2-40B4-BE49-F238E27FC236}">
                  <a16:creationId xmlns:a16="http://schemas.microsoft.com/office/drawing/2014/main" id="{F6E24BB7-284C-4E03-A66B-57963E305A06}"/>
                </a:ext>
              </a:extLst>
            </p:cNvPr>
            <p:cNvSpPr>
              <a:spLocks noChangeAspect="1" noEditPoints="1"/>
            </p:cNvSpPr>
            <p:nvPr/>
          </p:nvSpPr>
          <p:spPr bwMode="auto">
            <a:xfrm>
              <a:off x="4692135" y="627905"/>
              <a:ext cx="522426" cy="52901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8527D2F9-224B-4941-99E4-E73C1E175104}"/>
              </a:ext>
            </a:extLst>
          </p:cNvPr>
          <p:cNvGrpSpPr/>
          <p:nvPr/>
        </p:nvGrpSpPr>
        <p:grpSpPr>
          <a:xfrm>
            <a:off x="1538427" y="4487976"/>
            <a:ext cx="494604" cy="494604"/>
            <a:chOff x="3181981" y="455880"/>
            <a:chExt cx="910036" cy="910036"/>
          </a:xfrm>
        </p:grpSpPr>
        <p:sp>
          <p:nvSpPr>
            <p:cNvPr id="205" name="Oval 204">
              <a:extLst>
                <a:ext uri="{FF2B5EF4-FFF2-40B4-BE49-F238E27FC236}">
                  <a16:creationId xmlns:a16="http://schemas.microsoft.com/office/drawing/2014/main" id="{87FC7694-AD7F-475E-B990-DA524894C04E}"/>
                </a:ext>
              </a:extLst>
            </p:cNvPr>
            <p:cNvSpPr/>
            <p:nvPr/>
          </p:nvSpPr>
          <p:spPr bwMode="auto">
            <a:xfrm>
              <a:off x="3181981" y="455880"/>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2" name="target_2" title="Icon of a target with an arrow hitting the bullseye">
              <a:extLst>
                <a:ext uri="{FF2B5EF4-FFF2-40B4-BE49-F238E27FC236}">
                  <a16:creationId xmlns:a16="http://schemas.microsoft.com/office/drawing/2014/main" id="{82116E05-0AA6-4065-ABA7-8FF12802BDC9}"/>
                </a:ext>
              </a:extLst>
            </p:cNvPr>
            <p:cNvSpPr>
              <a:spLocks noChangeAspect="1" noEditPoints="1"/>
            </p:cNvSpPr>
            <p:nvPr/>
          </p:nvSpPr>
          <p:spPr bwMode="auto">
            <a:xfrm>
              <a:off x="3396840" y="667625"/>
              <a:ext cx="480318" cy="48654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6"/>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04" name="Oval 203">
            <a:extLst>
              <a:ext uri="{FF2B5EF4-FFF2-40B4-BE49-F238E27FC236}">
                <a16:creationId xmlns:a16="http://schemas.microsoft.com/office/drawing/2014/main" id="{5236773F-0F38-46DA-B53B-9333E28A060F}"/>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08" name="Energy City line">
            <a:extLst>
              <a:ext uri="{FF2B5EF4-FFF2-40B4-BE49-F238E27FC236}">
                <a16:creationId xmlns:a16="http://schemas.microsoft.com/office/drawing/2014/main" id="{FC9F54EC-F77A-4966-80AD-F895829E91AD}"/>
              </a:ext>
            </a:extLst>
          </p:cNvPr>
          <p:cNvCxnSpPr>
            <a:cxnSpLocks/>
          </p:cNvCxnSpPr>
          <p:nvPr/>
        </p:nvCxnSpPr>
        <p:spPr>
          <a:xfrm>
            <a:off x="703568" y="651244"/>
            <a:ext cx="1159609" cy="9328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09" name="Energy City line">
            <a:extLst>
              <a:ext uri="{FF2B5EF4-FFF2-40B4-BE49-F238E27FC236}">
                <a16:creationId xmlns:a16="http://schemas.microsoft.com/office/drawing/2014/main" id="{383D55FC-F8DD-4289-BBED-B11FFBEB95F0}"/>
              </a:ext>
            </a:extLst>
          </p:cNvPr>
          <p:cNvCxnSpPr>
            <a:cxnSpLocks/>
          </p:cNvCxnSpPr>
          <p:nvPr/>
        </p:nvCxnSpPr>
        <p:spPr>
          <a:xfrm flipV="1">
            <a:off x="686574" y="-43937"/>
            <a:ext cx="168043" cy="6297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grpSp>
        <p:nvGrpSpPr>
          <p:cNvPr id="12" name="Group 11">
            <a:extLst>
              <a:ext uri="{FF2B5EF4-FFF2-40B4-BE49-F238E27FC236}">
                <a16:creationId xmlns:a16="http://schemas.microsoft.com/office/drawing/2014/main" id="{1FB2B977-6F9F-475A-B391-EA1B7E1311C4}"/>
              </a:ext>
            </a:extLst>
          </p:cNvPr>
          <p:cNvGrpSpPr/>
          <p:nvPr/>
        </p:nvGrpSpPr>
        <p:grpSpPr>
          <a:xfrm>
            <a:off x="1043823" y="882785"/>
            <a:ext cx="494604" cy="494604"/>
            <a:chOff x="955596" y="437396"/>
            <a:chExt cx="910036" cy="910036"/>
          </a:xfrm>
        </p:grpSpPr>
        <p:sp>
          <p:nvSpPr>
            <p:cNvPr id="203" name="Oval 202">
              <a:extLst>
                <a:ext uri="{FF2B5EF4-FFF2-40B4-BE49-F238E27FC236}">
                  <a16:creationId xmlns:a16="http://schemas.microsoft.com/office/drawing/2014/main" id="{BA9D3B96-8523-4F24-89B1-C30D2A36C29E}"/>
                </a:ext>
              </a:extLst>
            </p:cNvPr>
            <p:cNvSpPr/>
            <p:nvPr/>
          </p:nvSpPr>
          <p:spPr bwMode="auto">
            <a:xfrm>
              <a:off x="955596"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1" name="binoculars" title="Icon of binoculars">
              <a:extLst>
                <a:ext uri="{FF2B5EF4-FFF2-40B4-BE49-F238E27FC236}">
                  <a16:creationId xmlns:a16="http://schemas.microsoft.com/office/drawing/2014/main" id="{5C010750-9780-43A4-A2E3-B9708A4846EF}"/>
                </a:ext>
              </a:extLst>
            </p:cNvPr>
            <p:cNvSpPr>
              <a:spLocks noChangeAspect="1" noEditPoints="1"/>
            </p:cNvSpPr>
            <p:nvPr/>
          </p:nvSpPr>
          <p:spPr bwMode="auto">
            <a:xfrm>
              <a:off x="1160945" y="658597"/>
              <a:ext cx="499338" cy="467634"/>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12" name="Oval 129">
            <a:extLst>
              <a:ext uri="{FF2B5EF4-FFF2-40B4-BE49-F238E27FC236}">
                <a16:creationId xmlns:a16="http://schemas.microsoft.com/office/drawing/2014/main" id="{87E4C039-B978-44D9-95E3-D74DC23D049D}"/>
              </a:ext>
            </a:extLst>
          </p:cNvPr>
          <p:cNvSpPr>
            <a:spLocks noChangeArrowheads="1"/>
          </p:cNvSpPr>
          <p:nvPr/>
        </p:nvSpPr>
        <p:spPr bwMode="auto">
          <a:xfrm rot="965671">
            <a:off x="1794280" y="15206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2" name="Oval 129">
            <a:extLst>
              <a:ext uri="{FF2B5EF4-FFF2-40B4-BE49-F238E27FC236}">
                <a16:creationId xmlns:a16="http://schemas.microsoft.com/office/drawing/2014/main" id="{0782D2FE-3DFF-4286-A8E2-C2A5B3037980}"/>
              </a:ext>
            </a:extLst>
          </p:cNvPr>
          <p:cNvSpPr>
            <a:spLocks noChangeArrowheads="1"/>
          </p:cNvSpPr>
          <p:nvPr/>
        </p:nvSpPr>
        <p:spPr bwMode="auto">
          <a:xfrm rot="21402438">
            <a:off x="1891341" y="616951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9" name="Oval 129">
            <a:extLst>
              <a:ext uri="{FF2B5EF4-FFF2-40B4-BE49-F238E27FC236}">
                <a16:creationId xmlns:a16="http://schemas.microsoft.com/office/drawing/2014/main" id="{E8911B05-C24D-4C80-8FFB-F158973FAAF4}"/>
              </a:ext>
            </a:extLst>
          </p:cNvPr>
          <p:cNvSpPr>
            <a:spLocks noChangeArrowheads="1"/>
          </p:cNvSpPr>
          <p:nvPr/>
        </p:nvSpPr>
        <p:spPr bwMode="auto">
          <a:xfrm rot="965671">
            <a:off x="581507" y="5259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8" name="Oval 129">
            <a:extLst>
              <a:ext uri="{FF2B5EF4-FFF2-40B4-BE49-F238E27FC236}">
                <a16:creationId xmlns:a16="http://schemas.microsoft.com/office/drawing/2014/main" id="{BE14DE5C-1155-4B9F-8C3A-C671DF612E47}"/>
              </a:ext>
            </a:extLst>
          </p:cNvPr>
          <p:cNvSpPr>
            <a:spLocks noChangeArrowheads="1"/>
          </p:cNvSpPr>
          <p:nvPr/>
        </p:nvSpPr>
        <p:spPr bwMode="auto">
          <a:xfrm rot="1440981">
            <a:off x="274344" y="491657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5" name="Oval 129">
            <a:extLst>
              <a:ext uri="{FF2B5EF4-FFF2-40B4-BE49-F238E27FC236}">
                <a16:creationId xmlns:a16="http://schemas.microsoft.com/office/drawing/2014/main" id="{D28D92CC-B2BB-48C7-A4F5-5D8E0713C788}"/>
              </a:ext>
            </a:extLst>
          </p:cNvPr>
          <p:cNvSpPr>
            <a:spLocks noChangeArrowheads="1"/>
          </p:cNvSpPr>
          <p:nvPr/>
        </p:nvSpPr>
        <p:spPr bwMode="auto">
          <a:xfrm rot="965671">
            <a:off x="274219" y="293786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69" name="Group 368">
            <a:extLst>
              <a:ext uri="{FF2B5EF4-FFF2-40B4-BE49-F238E27FC236}">
                <a16:creationId xmlns:a16="http://schemas.microsoft.com/office/drawing/2014/main" id="{FD995077-63A8-407E-844A-F0C369C7AC02}"/>
              </a:ext>
            </a:extLst>
          </p:cNvPr>
          <p:cNvGrpSpPr/>
          <p:nvPr/>
        </p:nvGrpSpPr>
        <p:grpSpPr>
          <a:xfrm>
            <a:off x="1368505" y="2781518"/>
            <a:ext cx="1288600" cy="1288596"/>
            <a:chOff x="1368505" y="2781518"/>
            <a:chExt cx="1288600" cy="1288596"/>
          </a:xfrm>
        </p:grpSpPr>
        <p:sp>
          <p:nvSpPr>
            <p:cNvPr id="351" name="Oval 350">
              <a:extLst>
                <a:ext uri="{FF2B5EF4-FFF2-40B4-BE49-F238E27FC236}">
                  <a16:creationId xmlns:a16="http://schemas.microsoft.com/office/drawing/2014/main" id="{B24DAD59-BF8E-451B-8BA0-E05D71C7FAF9}"/>
                </a:ext>
              </a:extLst>
            </p:cNvPr>
            <p:cNvSpPr/>
            <p:nvPr/>
          </p:nvSpPr>
          <p:spPr bwMode="auto">
            <a:xfrm>
              <a:off x="1368505" y="2781518"/>
              <a:ext cx="1288600" cy="1288596"/>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52" name="Group 351">
              <a:extLst>
                <a:ext uri="{FF2B5EF4-FFF2-40B4-BE49-F238E27FC236}">
                  <a16:creationId xmlns:a16="http://schemas.microsoft.com/office/drawing/2014/main" id="{06F8ADFC-132E-4A20-85AA-E6422240E451}"/>
                </a:ext>
              </a:extLst>
            </p:cNvPr>
            <p:cNvGrpSpPr/>
            <p:nvPr/>
          </p:nvGrpSpPr>
          <p:grpSpPr>
            <a:xfrm>
              <a:off x="1685695" y="3078164"/>
              <a:ext cx="654219" cy="657697"/>
              <a:chOff x="836613" y="-2738438"/>
              <a:chExt cx="895350" cy="900113"/>
            </a:xfrm>
          </p:grpSpPr>
          <p:sp>
            <p:nvSpPr>
              <p:cNvPr id="353" name="Rectangle 352">
                <a:extLst>
                  <a:ext uri="{FF2B5EF4-FFF2-40B4-BE49-F238E27FC236}">
                    <a16:creationId xmlns:a16="http://schemas.microsoft.com/office/drawing/2014/main" id="{3D2AF147-04E6-4650-89FF-8A1C2AB2C68E}"/>
                  </a:ext>
                </a:extLst>
              </p:cNvPr>
              <p:cNvSpPr>
                <a:spLocks noChangeArrowheads="1"/>
              </p:cNvSpPr>
              <p:nvPr/>
            </p:nvSpPr>
            <p:spPr bwMode="auto">
              <a:xfrm>
                <a:off x="836613" y="-2365375"/>
                <a:ext cx="728663" cy="520700"/>
              </a:xfrm>
              <a:prstGeom prst="rect">
                <a:avLst/>
              </a:prstGeom>
              <a:noFill/>
              <a:ln w="254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4" name="Line 5">
                <a:extLst>
                  <a:ext uri="{FF2B5EF4-FFF2-40B4-BE49-F238E27FC236}">
                    <a16:creationId xmlns:a16="http://schemas.microsoft.com/office/drawing/2014/main" id="{CAE8CC2C-E0FF-470B-80F1-FD062B807EDA}"/>
                  </a:ext>
                </a:extLst>
              </p:cNvPr>
              <p:cNvSpPr>
                <a:spLocks noChangeShapeType="1"/>
              </p:cNvSpPr>
              <p:nvPr/>
            </p:nvSpPr>
            <p:spPr bwMode="auto">
              <a:xfrm>
                <a:off x="1079501" y="-2365375"/>
                <a:ext cx="0" cy="52705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5" name="Line 6">
                <a:extLst>
                  <a:ext uri="{FF2B5EF4-FFF2-40B4-BE49-F238E27FC236}">
                    <a16:creationId xmlns:a16="http://schemas.microsoft.com/office/drawing/2014/main" id="{0F3EB567-25B7-4C63-B933-16F3D62DFA5B}"/>
                  </a:ext>
                </a:extLst>
              </p:cNvPr>
              <p:cNvSpPr>
                <a:spLocks noChangeShapeType="1"/>
              </p:cNvSpPr>
              <p:nvPr/>
            </p:nvSpPr>
            <p:spPr bwMode="auto">
              <a:xfrm>
                <a:off x="1322388" y="-2365375"/>
                <a:ext cx="0" cy="52070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6" name="Line 7">
                <a:extLst>
                  <a:ext uri="{FF2B5EF4-FFF2-40B4-BE49-F238E27FC236}">
                    <a16:creationId xmlns:a16="http://schemas.microsoft.com/office/drawing/2014/main" id="{81BAA3AF-6756-4AA7-895A-4FF1BFB5BC64}"/>
                  </a:ext>
                </a:extLst>
              </p:cNvPr>
              <p:cNvSpPr>
                <a:spLocks noChangeShapeType="1"/>
              </p:cNvSpPr>
              <p:nvPr/>
            </p:nvSpPr>
            <p:spPr bwMode="auto">
              <a:xfrm>
                <a:off x="836613" y="-2233613"/>
                <a:ext cx="728663" cy="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7" name="Line 8">
                <a:extLst>
                  <a:ext uri="{FF2B5EF4-FFF2-40B4-BE49-F238E27FC236}">
                    <a16:creationId xmlns:a16="http://schemas.microsoft.com/office/drawing/2014/main" id="{582C9A57-7877-4AB4-9DB3-2F9BCBD625B1}"/>
                  </a:ext>
                </a:extLst>
              </p:cNvPr>
              <p:cNvSpPr>
                <a:spLocks noChangeShapeType="1"/>
              </p:cNvSpPr>
              <p:nvPr/>
            </p:nvSpPr>
            <p:spPr bwMode="auto">
              <a:xfrm>
                <a:off x="836613" y="-2103438"/>
                <a:ext cx="728663" cy="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8" name="Line 9">
                <a:extLst>
                  <a:ext uri="{FF2B5EF4-FFF2-40B4-BE49-F238E27FC236}">
                    <a16:creationId xmlns:a16="http://schemas.microsoft.com/office/drawing/2014/main" id="{F7F60250-A1CB-4F90-B097-7C72CCB6BD58}"/>
                  </a:ext>
                </a:extLst>
              </p:cNvPr>
              <p:cNvSpPr>
                <a:spLocks noChangeShapeType="1"/>
              </p:cNvSpPr>
              <p:nvPr/>
            </p:nvSpPr>
            <p:spPr bwMode="auto">
              <a:xfrm>
                <a:off x="836613" y="-1971675"/>
                <a:ext cx="728663" cy="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9" name="Freeform 10">
                <a:extLst>
                  <a:ext uri="{FF2B5EF4-FFF2-40B4-BE49-F238E27FC236}">
                    <a16:creationId xmlns:a16="http://schemas.microsoft.com/office/drawing/2014/main" id="{6C7E1E3A-6A93-4BF3-84F9-7AD17AE14F25}"/>
                  </a:ext>
                </a:extLst>
              </p:cNvPr>
              <p:cNvSpPr>
                <a:spLocks/>
              </p:cNvSpPr>
              <p:nvPr/>
            </p:nvSpPr>
            <p:spPr bwMode="auto">
              <a:xfrm>
                <a:off x="1004888" y="-2738438"/>
                <a:ext cx="727075" cy="569912"/>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254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47" name="brain_2" title="Icon of a brain with circles and connection lines inside">
            <a:extLst>
              <a:ext uri="{FF2B5EF4-FFF2-40B4-BE49-F238E27FC236}">
                <a16:creationId xmlns:a16="http://schemas.microsoft.com/office/drawing/2014/main" id="{82789F42-4368-493A-8FB2-F7B26D5FC215}"/>
              </a:ext>
            </a:extLst>
          </p:cNvPr>
          <p:cNvSpPr>
            <a:spLocks noChangeAspect="1" noEditPoints="1"/>
          </p:cNvSpPr>
          <p:nvPr/>
        </p:nvSpPr>
        <p:spPr bwMode="auto">
          <a:xfrm>
            <a:off x="632368" y="2057925"/>
            <a:ext cx="402311" cy="26976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2700" cap="sq">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7578726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7798CF4-A587-40C5-BDCD-F8360AB8002A}"/>
              </a:ext>
            </a:extLst>
          </p:cNvPr>
          <p:cNvSpPr>
            <a:spLocks noGrp="1"/>
          </p:cNvSpPr>
          <p:nvPr>
            <p:ph type="title"/>
          </p:nvPr>
        </p:nvSpPr>
        <p:spPr>
          <a:xfrm>
            <a:off x="1527175" y="457200"/>
            <a:ext cx="10079608" cy="492443"/>
          </a:xfrm>
        </p:spPr>
        <p:txBody>
          <a:bodyPr/>
          <a:lstStyle/>
          <a:p>
            <a:r>
              <a:rPr lang="en-US"/>
              <a:t>Collect security data at cloud scale from any source</a:t>
            </a:r>
          </a:p>
        </p:txBody>
      </p:sp>
      <p:grpSp>
        <p:nvGrpSpPr>
          <p:cNvPr id="9" name="Group 8">
            <a:extLst>
              <a:ext uri="{FF2B5EF4-FFF2-40B4-BE49-F238E27FC236}">
                <a16:creationId xmlns:a16="http://schemas.microsoft.com/office/drawing/2014/main" id="{3591BF09-907F-41C4-B970-298C4E9F4FDC}"/>
              </a:ext>
            </a:extLst>
          </p:cNvPr>
          <p:cNvGrpSpPr/>
          <p:nvPr/>
        </p:nvGrpSpPr>
        <p:grpSpPr>
          <a:xfrm>
            <a:off x="585217" y="0"/>
            <a:ext cx="745914" cy="1143000"/>
            <a:chOff x="585217" y="0"/>
            <a:chExt cx="745914" cy="1143000"/>
          </a:xfrm>
        </p:grpSpPr>
        <p:grpSp>
          <p:nvGrpSpPr>
            <p:cNvPr id="7" name="Group 6">
              <a:extLst>
                <a:ext uri="{FF2B5EF4-FFF2-40B4-BE49-F238E27FC236}">
                  <a16:creationId xmlns:a16="http://schemas.microsoft.com/office/drawing/2014/main" id="{5E29C253-C54F-4D65-A4B3-F56FE4C5B0CF}"/>
                </a:ext>
              </a:extLst>
            </p:cNvPr>
            <p:cNvGrpSpPr/>
            <p:nvPr/>
          </p:nvGrpSpPr>
          <p:grpSpPr>
            <a:xfrm>
              <a:off x="585217" y="0"/>
              <a:ext cx="745914" cy="1143000"/>
              <a:chOff x="490749" y="2984912"/>
              <a:chExt cx="1872140" cy="2557382"/>
            </a:xfrm>
          </p:grpSpPr>
          <p:sp>
            <p:nvSpPr>
              <p:cNvPr id="12" name="04R">
                <a:extLst>
                  <a:ext uri="{FF2B5EF4-FFF2-40B4-BE49-F238E27FC236}">
                    <a16:creationId xmlns:a16="http://schemas.microsoft.com/office/drawing/2014/main" id="{DD687BAB-B840-424D-BAA3-D05B644BFC74}"/>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04R">
                <a:extLst>
                  <a:ext uri="{FF2B5EF4-FFF2-40B4-BE49-F238E27FC236}">
                    <a16:creationId xmlns:a16="http://schemas.microsoft.com/office/drawing/2014/main" id="{1E66A23D-2F6A-4C78-82EE-CECC9E42CB11}"/>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8" name="Rectangle 17">
              <a:extLst>
                <a:ext uri="{FF2B5EF4-FFF2-40B4-BE49-F238E27FC236}">
                  <a16:creationId xmlns:a16="http://schemas.microsoft.com/office/drawing/2014/main" id="{7DA4C518-B677-4311-8C37-AF21517EF085}"/>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78D4"/>
                  </a:solidFill>
                  <a:effectLst/>
                  <a:uLnTx/>
                  <a:uFillTx/>
                  <a:latin typeface="Segoe UI Semibold"/>
                  <a:ea typeface="+mn-ea"/>
                  <a:cs typeface="Segoe UI" pitchFamily="34" charset="0"/>
                </a:rPr>
                <a:t>1</a:t>
              </a:r>
            </a:p>
          </p:txBody>
        </p:sp>
      </p:grpSp>
      <p:sp>
        <p:nvSpPr>
          <p:cNvPr id="15" name="Freeform 95">
            <a:extLst>
              <a:ext uri="{FF2B5EF4-FFF2-40B4-BE49-F238E27FC236}">
                <a16:creationId xmlns:a16="http://schemas.microsoft.com/office/drawing/2014/main" id="{1B7E6781-A75B-4684-9D47-FF0D04881D96}"/>
              </a:ext>
            </a:extLst>
          </p:cNvPr>
          <p:cNvSpPr>
            <a:spLocks/>
          </p:cNvSpPr>
          <p:nvPr/>
        </p:nvSpPr>
        <p:spPr bwMode="auto">
          <a:xfrm>
            <a:off x="7371613" y="2302043"/>
            <a:ext cx="4582818" cy="264010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w="38100">
            <a:noFill/>
            <a:round/>
            <a:headEnd/>
            <a:tailEnd/>
          </a:ln>
          <a:effectLst>
            <a:outerShdw blurRad="114300" dist="25400" dir="2700000" sx="101000" sy="101000" algn="ctr" rotWithShape="0">
              <a:schemeClr val="tx1">
                <a:alpha val="30000"/>
              </a:schemeClr>
            </a:outerShdw>
          </a:effec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7" name="Arrow: Pentagon 16">
            <a:extLst>
              <a:ext uri="{FF2B5EF4-FFF2-40B4-BE49-F238E27FC236}">
                <a16:creationId xmlns:a16="http://schemas.microsoft.com/office/drawing/2014/main" id="{2AB3932D-2336-454D-AE59-2D5907261AC2}"/>
              </a:ext>
            </a:extLst>
          </p:cNvPr>
          <p:cNvSpPr/>
          <p:nvPr/>
        </p:nvSpPr>
        <p:spPr bwMode="auto">
          <a:xfrm>
            <a:off x="4310119" y="3519034"/>
            <a:ext cx="2471297" cy="975199"/>
          </a:xfrm>
          <a:prstGeom prst="homePlate">
            <a:avLst/>
          </a:prstGeom>
          <a:no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593C3C34-22E4-4249-81F9-9B12C36EAE54}"/>
              </a:ext>
            </a:extLst>
          </p:cNvPr>
          <p:cNvSpPr/>
          <p:nvPr/>
        </p:nvSpPr>
        <p:spPr>
          <a:xfrm>
            <a:off x="8930628" y="3244451"/>
            <a:ext cx="2331091" cy="405985"/>
          </a:xfrm>
          <a:prstGeom prst="rect">
            <a:avLst/>
          </a:prstGeom>
          <a:noFill/>
          <a:ln>
            <a:noFill/>
          </a:ln>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solidFill>
                    <a:srgbClr val="FFFFFF">
                      <a:alpha val="0"/>
                    </a:srgbClr>
                  </a:solidFill>
                </a:ln>
                <a:gradFill>
                  <a:gsLst>
                    <a:gs pos="0">
                      <a:srgbClr val="0078D7"/>
                    </a:gs>
                    <a:gs pos="100000">
                      <a:srgbClr val="0078D7"/>
                    </a:gs>
                  </a:gsLst>
                  <a:lin ang="5400000" scaled="0"/>
                </a:gradFill>
                <a:effectLst/>
                <a:uLnTx/>
                <a:uFillTx/>
                <a:latin typeface="Segoe UI" panose="020B0502040204020203" pitchFamily="34" charset="0"/>
                <a:ea typeface="+mn-ea"/>
                <a:cs typeface="Segoe UI" panose="020B0502040204020203" pitchFamily="34" charset="0"/>
              </a:rPr>
              <a:t>AZURE SENTINEL</a:t>
            </a:r>
            <a:endParaRPr kumimoji="0" lang="en-US" sz="18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535EC6A1-FFF8-4282-8012-2E51B514BBFE}"/>
              </a:ext>
            </a:extLst>
          </p:cNvPr>
          <p:cNvSpPr/>
          <p:nvPr/>
        </p:nvSpPr>
        <p:spPr>
          <a:xfrm>
            <a:off x="8762157" y="4457390"/>
            <a:ext cx="2563933" cy="508558"/>
          </a:xfrm>
          <a:prstGeom prst="rect">
            <a:avLst/>
          </a:prstGeom>
          <a:ln>
            <a:noFill/>
          </a:ln>
        </p:spPr>
        <p:txBody>
          <a:bodyPr wrap="square">
            <a:spAutoFit/>
          </a:bodyPr>
          <a:lstStyle/>
          <a:p>
            <a:pPr marL="0" marR="0" lvl="0" indent="0" algn="l" defTabSz="1117679" rtl="0" eaLnBrk="1" fontAlgn="base" latinLnBrk="0" hangingPunct="1">
              <a:lnSpc>
                <a:spcPct val="100000"/>
              </a:lnSpc>
              <a:spcBef>
                <a:spcPts val="0"/>
              </a:spcBef>
              <a:spcAft>
                <a:spcPct val="0"/>
              </a:spcAft>
              <a:buClrTx/>
              <a:buSzTx/>
              <a:buFontTx/>
              <a:buNone/>
              <a:tabLst/>
              <a:defRPr/>
            </a:pPr>
            <a:r>
              <a:rPr kumimoji="0" lang="en-US" sz="1078" b="1" i="0" u="none" strike="noStrike" kern="0" cap="none" spc="0" normalizeH="0" baseline="0" noProof="0" dirty="0">
                <a:ln>
                  <a:solidFill>
                    <a:srgbClr val="FFFFFF">
                      <a:alpha val="0"/>
                    </a:srgbClr>
                  </a:solidFill>
                </a:ln>
                <a:gradFill>
                  <a:gsLst>
                    <a:gs pos="0">
                      <a:srgbClr val="0078D7"/>
                    </a:gs>
                    <a:gs pos="100000">
                      <a:srgbClr val="0078D7"/>
                    </a:gs>
                  </a:gsLst>
                  <a:lin ang="5400000" scaled="0"/>
                </a:gradFill>
                <a:effectLst/>
                <a:uLnTx/>
                <a:uFillTx/>
                <a:latin typeface="Segoe UI" panose="020B0502040204020203" pitchFamily="34" charset="0"/>
                <a:ea typeface="+mn-ea"/>
                <a:cs typeface="Segoe UI" panose="020B0502040204020203" pitchFamily="34" charset="0"/>
              </a:rPr>
              <a:t>AZURE MONITOR LOG ANALYTICS</a:t>
            </a:r>
          </a:p>
        </p:txBody>
      </p:sp>
      <p:grpSp>
        <p:nvGrpSpPr>
          <p:cNvPr id="2" name="Group 1">
            <a:extLst>
              <a:ext uri="{FF2B5EF4-FFF2-40B4-BE49-F238E27FC236}">
                <a16:creationId xmlns:a16="http://schemas.microsoft.com/office/drawing/2014/main" id="{19C74111-71C7-4126-BEBF-63DDDC83AD19}"/>
              </a:ext>
            </a:extLst>
          </p:cNvPr>
          <p:cNvGrpSpPr/>
          <p:nvPr/>
        </p:nvGrpSpPr>
        <p:grpSpPr>
          <a:xfrm>
            <a:off x="585217" y="2297315"/>
            <a:ext cx="4213441" cy="2782940"/>
            <a:chOff x="585217" y="2297315"/>
            <a:chExt cx="4668936" cy="3083790"/>
          </a:xfrm>
          <a:effectLst>
            <a:outerShdw blurRad="114300" dist="25400" dir="2700000" sx="101000" sy="101000" algn="ctr" rotWithShape="0">
              <a:schemeClr val="tx1">
                <a:alpha val="30000"/>
              </a:schemeClr>
            </a:outerShdw>
          </a:effectLst>
        </p:grpSpPr>
        <p:sp>
          <p:nvSpPr>
            <p:cNvPr id="16" name="Rectangle: Rounded Corners 15">
              <a:extLst>
                <a:ext uri="{FF2B5EF4-FFF2-40B4-BE49-F238E27FC236}">
                  <a16:creationId xmlns:a16="http://schemas.microsoft.com/office/drawing/2014/main" id="{E286CF7E-E151-484E-9A32-1B255C4D8383}"/>
                </a:ext>
              </a:extLst>
            </p:cNvPr>
            <p:cNvSpPr/>
            <p:nvPr/>
          </p:nvSpPr>
          <p:spPr bwMode="auto">
            <a:xfrm>
              <a:off x="585217" y="2297315"/>
              <a:ext cx="4668936" cy="3083790"/>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95">
              <a:extLst>
                <a:ext uri="{FF2B5EF4-FFF2-40B4-BE49-F238E27FC236}">
                  <a16:creationId xmlns:a16="http://schemas.microsoft.com/office/drawing/2014/main" id="{E0524813-3D89-4482-8A70-A9DF6DDC4753}"/>
                </a:ext>
              </a:extLst>
            </p:cNvPr>
            <p:cNvSpPr>
              <a:spLocks/>
            </p:cNvSpPr>
            <p:nvPr/>
          </p:nvSpPr>
          <p:spPr bwMode="auto">
            <a:xfrm flipH="1">
              <a:off x="1270774" y="2837191"/>
              <a:ext cx="1327865" cy="8186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8D7"/>
            </a:solidFill>
            <a:ln w="38100">
              <a:solidFill>
                <a:srgbClr val="0078D7"/>
              </a:solidFill>
              <a:round/>
              <a:headEnd/>
              <a:tailEnd/>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013ED52-A24B-485A-9E45-C46A7D48A9C0}"/>
                </a:ext>
              </a:extLst>
            </p:cNvPr>
            <p:cNvGrpSpPr/>
            <p:nvPr/>
          </p:nvGrpSpPr>
          <p:grpSpPr>
            <a:xfrm>
              <a:off x="869485" y="3941946"/>
              <a:ext cx="2164744" cy="954518"/>
              <a:chOff x="4851948" y="5687792"/>
              <a:chExt cx="773401" cy="365760"/>
            </a:xfrm>
            <a:solidFill>
              <a:srgbClr val="077BD6"/>
            </a:solidFill>
          </p:grpSpPr>
          <p:sp>
            <p:nvSpPr>
              <p:cNvPr id="46" name="building_4" title="Icon of a tall rectangular building in front of two shorter buildings">
                <a:extLst>
                  <a:ext uri="{FF2B5EF4-FFF2-40B4-BE49-F238E27FC236}">
                    <a16:creationId xmlns:a16="http://schemas.microsoft.com/office/drawing/2014/main" id="{DE593400-321A-4CAA-AB5F-662B340547BD}"/>
                  </a:ext>
                </a:extLst>
              </p:cNvPr>
              <p:cNvSpPr>
                <a:spLocks noChangeAspect="1" noEditPoints="1"/>
              </p:cNvSpPr>
              <p:nvPr/>
            </p:nvSpPr>
            <p:spPr bwMode="auto">
              <a:xfrm>
                <a:off x="4851948" y="5687792"/>
                <a:ext cx="360089" cy="365760"/>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 name="building_1" title="Icon of two tall rectangular buildings of different heights">
                <a:extLst>
                  <a:ext uri="{FF2B5EF4-FFF2-40B4-BE49-F238E27FC236}">
                    <a16:creationId xmlns:a16="http://schemas.microsoft.com/office/drawing/2014/main" id="{ACFFC13B-EF5E-417B-A730-6C24A7E4D7D8}"/>
                  </a:ext>
                </a:extLst>
              </p:cNvPr>
              <p:cNvSpPr>
                <a:spLocks noChangeAspect="1" noEditPoints="1"/>
              </p:cNvSpPr>
              <p:nvPr/>
            </p:nvSpPr>
            <p:spPr bwMode="auto">
              <a:xfrm>
                <a:off x="5261075" y="5687792"/>
                <a:ext cx="364274" cy="365760"/>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EFF48EEA-8D90-4946-B849-53492F81C505}"/>
                </a:ext>
              </a:extLst>
            </p:cNvPr>
            <p:cNvGrpSpPr/>
            <p:nvPr/>
          </p:nvGrpSpPr>
          <p:grpSpPr>
            <a:xfrm>
              <a:off x="3733926" y="2752055"/>
              <a:ext cx="1149749" cy="2145588"/>
              <a:chOff x="2780813" y="4724088"/>
              <a:chExt cx="1017070" cy="1897990"/>
            </a:xfrm>
          </p:grpSpPr>
          <p:sp>
            <p:nvSpPr>
              <p:cNvPr id="39" name="server" title="Icon of a server tower">
                <a:extLst>
                  <a:ext uri="{FF2B5EF4-FFF2-40B4-BE49-F238E27FC236}">
                    <a16:creationId xmlns:a16="http://schemas.microsoft.com/office/drawing/2014/main" id="{E00C155C-58CA-4ED7-90AA-691CE2D69CEC}"/>
                  </a:ext>
                </a:extLst>
              </p:cNvPr>
              <p:cNvSpPr>
                <a:spLocks noChangeAspect="1" noEditPoints="1"/>
              </p:cNvSpPr>
              <p:nvPr/>
            </p:nvSpPr>
            <p:spPr bwMode="auto">
              <a:xfrm>
                <a:off x="3489765" y="5493959"/>
                <a:ext cx="235443" cy="4471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77BD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0" name="people_3" title="Icon of a person surrounded by brackets">
                <a:extLst>
                  <a:ext uri="{FF2B5EF4-FFF2-40B4-BE49-F238E27FC236}">
                    <a16:creationId xmlns:a16="http://schemas.microsoft.com/office/drawing/2014/main" id="{3D9243DA-D419-4254-8A57-28661E56E728}"/>
                  </a:ext>
                </a:extLst>
              </p:cNvPr>
              <p:cNvSpPr>
                <a:spLocks noChangeAspect="1" noEditPoints="1"/>
              </p:cNvSpPr>
              <p:nvPr/>
            </p:nvSpPr>
            <p:spPr bwMode="auto">
              <a:xfrm>
                <a:off x="2891081" y="6256318"/>
                <a:ext cx="362859" cy="36576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rgbClr val="077B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 name="monitor" title="Icon of a monitor">
                <a:extLst>
                  <a:ext uri="{FF2B5EF4-FFF2-40B4-BE49-F238E27FC236}">
                    <a16:creationId xmlns:a16="http://schemas.microsoft.com/office/drawing/2014/main" id="{F5945617-02C2-470A-A6F2-17C393DBEEF7}"/>
                  </a:ext>
                </a:extLst>
              </p:cNvPr>
              <p:cNvSpPr>
                <a:spLocks noChangeAspect="1" noEditPoints="1"/>
              </p:cNvSpPr>
              <p:nvPr/>
            </p:nvSpPr>
            <p:spPr bwMode="auto">
              <a:xfrm>
                <a:off x="2835416" y="5723938"/>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077BD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 name="binary" title="Icon of binary code, ones and zeros">
                <a:extLst>
                  <a:ext uri="{FF2B5EF4-FFF2-40B4-BE49-F238E27FC236}">
                    <a16:creationId xmlns:a16="http://schemas.microsoft.com/office/drawing/2014/main" id="{F1325B14-D9B6-40F2-8BDB-1954C616D583}"/>
                  </a:ext>
                </a:extLst>
              </p:cNvPr>
              <p:cNvSpPr>
                <a:spLocks noChangeAspect="1" noEditPoints="1"/>
              </p:cNvSpPr>
              <p:nvPr/>
            </p:nvSpPr>
            <p:spPr bwMode="auto">
              <a:xfrm>
                <a:off x="2865295" y="5268620"/>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077BD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GenericApp_EB3B" title="Icon of an app window">
                <a:extLst>
                  <a:ext uri="{FF2B5EF4-FFF2-40B4-BE49-F238E27FC236}">
                    <a16:creationId xmlns:a16="http://schemas.microsoft.com/office/drawing/2014/main" id="{AD010D8C-9701-4149-981D-4C675F31B774}"/>
                  </a:ext>
                </a:extLst>
              </p:cNvPr>
              <p:cNvSpPr>
                <a:spLocks noChangeAspect="1" noEditPoints="1"/>
              </p:cNvSpPr>
              <p:nvPr/>
            </p:nvSpPr>
            <p:spPr bwMode="auto">
              <a:xfrm>
                <a:off x="2780813" y="4724088"/>
                <a:ext cx="457020" cy="36576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rgbClr val="077BD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IoT" title="Icon of five circles that all connect to a center circle">
                <a:extLst>
                  <a:ext uri="{FF2B5EF4-FFF2-40B4-BE49-F238E27FC236}">
                    <a16:creationId xmlns:a16="http://schemas.microsoft.com/office/drawing/2014/main" id="{D810BDB6-C653-45D4-B1D6-24EA47AA68D3}"/>
                  </a:ext>
                </a:extLst>
              </p:cNvPr>
              <p:cNvSpPr>
                <a:spLocks noChangeAspect="1" noEditPoints="1"/>
              </p:cNvSpPr>
              <p:nvPr/>
            </p:nvSpPr>
            <p:spPr bwMode="auto">
              <a:xfrm>
                <a:off x="3388208" y="4969148"/>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rgbClr val="077BD6"/>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network" title="Icon of a device or computer network">
                <a:extLst>
                  <a:ext uri="{FF2B5EF4-FFF2-40B4-BE49-F238E27FC236}">
                    <a16:creationId xmlns:a16="http://schemas.microsoft.com/office/drawing/2014/main" id="{6AEA1C78-486F-4596-A98C-0643A6B9B684}"/>
                  </a:ext>
                </a:extLst>
              </p:cNvPr>
              <p:cNvSpPr>
                <a:spLocks noChangeAspect="1" noEditPoints="1"/>
              </p:cNvSpPr>
              <p:nvPr/>
            </p:nvSpPr>
            <p:spPr bwMode="auto">
              <a:xfrm>
                <a:off x="3446608" y="6150616"/>
                <a:ext cx="351275" cy="36576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rgbClr val="077BD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1" name="Right Brace 30">
              <a:extLst>
                <a:ext uri="{FF2B5EF4-FFF2-40B4-BE49-F238E27FC236}">
                  <a16:creationId xmlns:a16="http://schemas.microsoft.com/office/drawing/2014/main" id="{1EA34D30-2CFA-4C3D-9F65-BE5A5B9FE534}"/>
                </a:ext>
              </a:extLst>
            </p:cNvPr>
            <p:cNvSpPr/>
            <p:nvPr/>
          </p:nvSpPr>
          <p:spPr>
            <a:xfrm>
              <a:off x="3230692" y="2580542"/>
              <a:ext cx="280367" cy="2574256"/>
            </a:xfrm>
            <a:prstGeom prst="rightBrace">
              <a:avLst/>
            </a:prstGeom>
            <a:ln w="1905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0C718E22-5E1E-4F40-97B5-74C8C6DCCB4F}"/>
              </a:ext>
            </a:extLst>
          </p:cNvPr>
          <p:cNvGrpSpPr/>
          <p:nvPr/>
        </p:nvGrpSpPr>
        <p:grpSpPr>
          <a:xfrm>
            <a:off x="4993913" y="2461713"/>
            <a:ext cx="2450284" cy="2559862"/>
            <a:chOff x="5333987" y="2816300"/>
            <a:chExt cx="2110209" cy="2204579"/>
          </a:xfrm>
        </p:grpSpPr>
        <p:sp>
          <p:nvSpPr>
            <p:cNvPr id="21" name="TextBox 20">
              <a:extLst>
                <a:ext uri="{FF2B5EF4-FFF2-40B4-BE49-F238E27FC236}">
                  <a16:creationId xmlns:a16="http://schemas.microsoft.com/office/drawing/2014/main" id="{6F3F11CD-002A-49EC-8C2B-7FD90E2D385A}"/>
                </a:ext>
              </a:extLst>
            </p:cNvPr>
            <p:cNvSpPr txBox="1"/>
            <p:nvPr/>
          </p:nvSpPr>
          <p:spPr>
            <a:xfrm>
              <a:off x="5365162" y="4570277"/>
              <a:ext cx="1625613" cy="450602"/>
            </a:xfrm>
            <a:prstGeom prst="rect">
              <a:avLst/>
            </a:prstGeom>
            <a:noFill/>
            <a:ln>
              <a:noFill/>
            </a:ln>
          </p:spPr>
          <p:txBody>
            <a:bodyPr wrap="square" rtlCol="0">
              <a:spAutoFit/>
            </a:bodyPr>
            <a:lstStyle/>
            <a:p>
              <a:pPr marL="0" marR="0" lvl="0" indent="0" algn="l" defTabSz="1117679"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a:ln>
                    <a:solidFill>
                      <a:srgbClr val="FFFFFF">
                        <a:alpha val="0"/>
                      </a:srgbClr>
                    </a:solidFill>
                  </a:ln>
                  <a:gradFill>
                    <a:gsLst>
                      <a:gs pos="0">
                        <a:srgbClr val="0078D7"/>
                      </a:gs>
                      <a:gs pos="100000">
                        <a:srgbClr val="0078D7"/>
                      </a:gs>
                    </a:gsLst>
                    <a:lin ang="5400000" scaled="0"/>
                  </a:gradFill>
                  <a:effectLst/>
                  <a:uLnTx/>
                  <a:uFillTx/>
                  <a:latin typeface="Segoe UI" panose="020B0502040204020203" pitchFamily="34" charset="0"/>
                  <a:ea typeface="+mn-ea"/>
                  <a:cs typeface="Segoe UI" panose="020B0502040204020203" pitchFamily="34" charset="0"/>
                </a:rPr>
                <a:t>APIs</a:t>
              </a:r>
            </a:p>
            <a:p>
              <a:pPr marL="0" marR="0" lvl="0" indent="0" algn="l" defTabSz="1117679"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solidFill>
                      <a:srgbClr val="FFFFFF">
                        <a:alpha val="0"/>
                      </a:srgbClr>
                    </a:solidFill>
                  </a:ln>
                  <a:gradFill>
                    <a:gsLst>
                      <a:gs pos="0">
                        <a:srgbClr val="0078D7"/>
                      </a:gs>
                      <a:gs pos="100000">
                        <a:srgbClr val="0078D7"/>
                      </a:gs>
                    </a:gsLst>
                    <a:lin ang="5400000" scaled="0"/>
                  </a:gradFill>
                  <a:effectLst/>
                  <a:uLnTx/>
                  <a:uFillTx/>
                  <a:latin typeface="Segoe UI" panose="020B0502040204020203" pitchFamily="34" charset="0"/>
                  <a:ea typeface="+mn-ea"/>
                  <a:cs typeface="Segoe UI" panose="020B0502040204020203" pitchFamily="34" charset="0"/>
                </a:rPr>
                <a:t>Custom Logs</a:t>
              </a:r>
              <a:endParaRPr kumimoji="0" lang="en-US" sz="1200" b="1" i="0" u="none" strike="noStrike" kern="0" cap="none" spc="0" normalizeH="0" baseline="0" noProof="0" dirty="0">
                <a:ln>
                  <a:solidFill>
                    <a:srgbClr val="FFFFFF">
                      <a:alpha val="0"/>
                    </a:srgbClr>
                  </a:solidFill>
                </a:ln>
                <a:gradFill>
                  <a:gsLst>
                    <a:gs pos="0">
                      <a:srgbClr val="0078D7"/>
                    </a:gs>
                    <a:gs pos="100000">
                      <a:srgbClr val="0078D7"/>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3" name="TextBox 22">
              <a:extLst>
                <a:ext uri="{FF2B5EF4-FFF2-40B4-BE49-F238E27FC236}">
                  <a16:creationId xmlns:a16="http://schemas.microsoft.com/office/drawing/2014/main" id="{23F73198-9BD1-4BEA-827B-801C78CB0D2F}"/>
                </a:ext>
              </a:extLst>
            </p:cNvPr>
            <p:cNvSpPr txBox="1"/>
            <p:nvPr/>
          </p:nvSpPr>
          <p:spPr>
            <a:xfrm>
              <a:off x="5344672" y="4022705"/>
              <a:ext cx="1559640" cy="424097"/>
            </a:xfrm>
            <a:prstGeom prst="rect">
              <a:avLst/>
            </a:prstGeom>
            <a:noFill/>
            <a:ln>
              <a:noFill/>
            </a:ln>
          </p:spPr>
          <p:txBody>
            <a:bodyPr wrap="square" rtlCol="0">
              <a:spAutoFit/>
            </a:bodyPr>
            <a:lstStyle/>
            <a:p>
              <a:pPr marL="0" marR="0" lvl="0" indent="0" algn="l" defTabSz="1117679"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a:ln>
                    <a:solidFill>
                      <a:srgbClr val="FFFFFF">
                        <a:alpha val="0"/>
                      </a:srgbClr>
                    </a:solidFill>
                  </a:ln>
                  <a:gradFill>
                    <a:gsLst>
                      <a:gs pos="0">
                        <a:srgbClr val="0078D7"/>
                      </a:gs>
                      <a:gs pos="100000">
                        <a:srgbClr val="0078D7"/>
                      </a:gs>
                    </a:gsLst>
                    <a:lin ang="5400000" scaled="0"/>
                  </a:gradFill>
                  <a:effectLst/>
                  <a:uLnTx/>
                  <a:uFillTx/>
                  <a:latin typeface="Segoe UI" panose="020B0502040204020203" pitchFamily="34" charset="0"/>
                  <a:ea typeface="+mn-ea"/>
                  <a:cs typeface="Segoe UI" panose="020B0502040204020203" pitchFamily="34" charset="0"/>
                </a:rPr>
                <a:t>TAXII + MS Graph</a:t>
              </a:r>
            </a:p>
            <a:p>
              <a:pPr marL="0" marR="0" lvl="0" indent="0" algn="l" defTabSz="1117679"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dirty="0">
                  <a:ln>
                    <a:solidFill>
                      <a:srgbClr val="FFFFFF">
                        <a:alpha val="0"/>
                      </a:srgbClr>
                    </a:solidFill>
                  </a:ln>
                  <a:gradFill>
                    <a:gsLst>
                      <a:gs pos="0">
                        <a:srgbClr val="0078D7"/>
                      </a:gs>
                      <a:gs pos="100000">
                        <a:srgbClr val="0078D7"/>
                      </a:gs>
                    </a:gsLst>
                    <a:lin ang="5400000" scaled="0"/>
                  </a:gradFill>
                  <a:effectLst/>
                  <a:uLnTx/>
                  <a:uFillTx/>
                  <a:latin typeface="Segoe UI" panose="020B0502040204020203" pitchFamily="34" charset="0"/>
                  <a:ea typeface="+mn-ea"/>
                  <a:cs typeface="Segoe UI" panose="020B0502040204020203" pitchFamily="34" charset="0"/>
                </a:rPr>
                <a:t>Threat Indicators</a:t>
              </a:r>
              <a:endParaRPr kumimoji="0" lang="en-US" sz="1200" b="1" i="0" u="none" strike="noStrike" kern="0" cap="none" spc="0" normalizeH="0" baseline="0" noProof="0" dirty="0">
                <a:ln>
                  <a:solidFill>
                    <a:srgbClr val="FFFFFF">
                      <a:alpha val="0"/>
                    </a:srgbClr>
                  </a:solidFill>
                </a:ln>
                <a:gradFill>
                  <a:gsLst>
                    <a:gs pos="0">
                      <a:srgbClr val="0078D7"/>
                    </a:gs>
                    <a:gs pos="100000">
                      <a:srgbClr val="0078D7"/>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4" name="TextBox 23">
              <a:extLst>
                <a:ext uri="{FF2B5EF4-FFF2-40B4-BE49-F238E27FC236}">
                  <a16:creationId xmlns:a16="http://schemas.microsoft.com/office/drawing/2014/main" id="{EE7FA5BD-70BC-48D0-A28B-0FA852716042}"/>
                </a:ext>
              </a:extLst>
            </p:cNvPr>
            <p:cNvSpPr txBox="1"/>
            <p:nvPr/>
          </p:nvSpPr>
          <p:spPr>
            <a:xfrm>
              <a:off x="5333987" y="3440234"/>
              <a:ext cx="2110209" cy="450602"/>
            </a:xfrm>
            <a:prstGeom prst="rect">
              <a:avLst/>
            </a:prstGeom>
            <a:noFill/>
            <a:ln>
              <a:noFill/>
            </a:ln>
          </p:spPr>
          <p:txBody>
            <a:bodyPr wrap="square" rtlCol="0">
              <a:spAutoFit/>
            </a:bodyPr>
            <a:lstStyle/>
            <a:p>
              <a:pPr marL="0" marR="0" lvl="0" indent="0" algn="l" defTabSz="1117679"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a:ln>
                    <a:solidFill>
                      <a:srgbClr val="FFFFFF">
                        <a:alpha val="0"/>
                      </a:srgbClr>
                    </a:solidFill>
                  </a:ln>
                  <a:gradFill>
                    <a:gsLst>
                      <a:gs pos="0">
                        <a:srgbClr val="0078D7"/>
                      </a:gs>
                      <a:gs pos="100000">
                        <a:srgbClr val="0078D7"/>
                      </a:gs>
                    </a:gsLst>
                    <a:lin ang="5400000" scaled="0"/>
                  </a:gradFill>
                  <a:effectLst/>
                  <a:uLnTx/>
                  <a:uFillTx/>
                  <a:latin typeface="Segoe UI" panose="020B0502040204020203" pitchFamily="34" charset="0"/>
                  <a:ea typeface="+mn-ea"/>
                  <a:cs typeface="Segoe UI" panose="020B0502040204020203" pitchFamily="34" charset="0"/>
                </a:rPr>
                <a:t>COLLECTORS</a:t>
              </a:r>
            </a:p>
            <a:p>
              <a:pPr marL="0" marR="0" lvl="0" indent="0" algn="l" defTabSz="1117679"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solidFill>
                      <a:srgbClr val="FFFFFF">
                        <a:alpha val="0"/>
                      </a:srgbClr>
                    </a:solidFill>
                  </a:ln>
                  <a:gradFill>
                    <a:gsLst>
                      <a:gs pos="0">
                        <a:srgbClr val="0078D7"/>
                      </a:gs>
                      <a:gs pos="100000">
                        <a:srgbClr val="0078D7"/>
                      </a:gs>
                    </a:gsLst>
                    <a:lin ang="5400000" scaled="0"/>
                  </a:gradFill>
                  <a:effectLst/>
                  <a:uLnTx/>
                  <a:uFillTx/>
                  <a:latin typeface="Segoe UI" panose="020B0502040204020203" pitchFamily="34" charset="0"/>
                  <a:ea typeface="+mn-ea"/>
                  <a:cs typeface="Segoe UI" panose="020B0502040204020203" pitchFamily="34" charset="0"/>
                </a:rPr>
                <a:t>CEF, Syslog, Windows, Linux</a:t>
              </a:r>
            </a:p>
          </p:txBody>
        </p:sp>
        <p:sp>
          <p:nvSpPr>
            <p:cNvPr id="25" name="TextBox 24">
              <a:extLst>
                <a:ext uri="{FF2B5EF4-FFF2-40B4-BE49-F238E27FC236}">
                  <a16:creationId xmlns:a16="http://schemas.microsoft.com/office/drawing/2014/main" id="{BFC3E845-731E-4D2A-ADC7-5C26FBA56741}"/>
                </a:ext>
              </a:extLst>
            </p:cNvPr>
            <p:cNvSpPr txBox="1"/>
            <p:nvPr/>
          </p:nvSpPr>
          <p:spPr>
            <a:xfrm>
              <a:off x="5343994" y="2816300"/>
              <a:ext cx="2052796" cy="424097"/>
            </a:xfrm>
            <a:prstGeom prst="rect">
              <a:avLst/>
            </a:prstGeom>
            <a:noFill/>
            <a:ln>
              <a:noFill/>
            </a:ln>
          </p:spPr>
          <p:txBody>
            <a:bodyPr wrap="square" rtlCol="0">
              <a:spAutoFit/>
            </a:bodyPr>
            <a:lstStyle/>
            <a:p>
              <a:pPr marL="0" marR="0" lvl="0" indent="0" algn="l" defTabSz="1117679" rtl="0" eaLnBrk="1" fontAlgn="base" latinLnBrk="0" hangingPunct="1">
                <a:lnSpc>
                  <a:spcPct val="100000"/>
                </a:lnSpc>
                <a:spcBef>
                  <a:spcPts val="0"/>
                </a:spcBef>
                <a:spcAft>
                  <a:spcPct val="0"/>
                </a:spcAft>
                <a:buClrTx/>
                <a:buSzTx/>
                <a:buFontTx/>
                <a:buNone/>
                <a:tabLst/>
                <a:defRPr/>
              </a:pPr>
              <a:r>
                <a:rPr kumimoji="0" lang="en-US" sz="1400" b="1" i="0" u="none" strike="noStrike" kern="0" cap="none" spc="0" normalizeH="0" baseline="0" noProof="0" dirty="0">
                  <a:ln>
                    <a:solidFill>
                      <a:srgbClr val="FFFFFF">
                        <a:alpha val="0"/>
                      </a:srgbClr>
                    </a:solidFill>
                  </a:ln>
                  <a:gradFill>
                    <a:gsLst>
                      <a:gs pos="0">
                        <a:srgbClr val="0078D7"/>
                      </a:gs>
                      <a:gs pos="100000">
                        <a:srgbClr val="0078D7"/>
                      </a:gs>
                    </a:gsLst>
                    <a:lin ang="5400000" scaled="0"/>
                  </a:gradFill>
                  <a:effectLst/>
                  <a:uLnTx/>
                  <a:uFillTx/>
                  <a:latin typeface="Segoe UI" panose="020B0502040204020203" pitchFamily="34" charset="0"/>
                  <a:ea typeface="+mn-ea"/>
                  <a:cs typeface="Segoe UI" panose="020B0502040204020203" pitchFamily="34" charset="0"/>
                </a:rPr>
                <a:t>AZURE + MICROSOFT 365</a:t>
              </a:r>
              <a:br>
                <a:rPr kumimoji="0" lang="en-US" sz="1400" b="1" i="0" u="none" strike="noStrike" kern="0" cap="none" spc="0" normalizeH="0" baseline="0" noProof="0" dirty="0">
                  <a:ln>
                    <a:solidFill>
                      <a:srgbClr val="FFFFFF">
                        <a:alpha val="0"/>
                      </a:srgbClr>
                    </a:solidFill>
                  </a:ln>
                  <a:gradFill>
                    <a:gsLst>
                      <a:gs pos="0">
                        <a:srgbClr val="0078D7"/>
                      </a:gs>
                      <a:gs pos="100000">
                        <a:srgbClr val="0078D7"/>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dirty="0">
                  <a:ln>
                    <a:solidFill>
                      <a:srgbClr val="FFFFFF">
                        <a:alpha val="0"/>
                      </a:srgbClr>
                    </a:solidFill>
                  </a:ln>
                  <a:gradFill>
                    <a:gsLst>
                      <a:gs pos="0">
                        <a:srgbClr val="0078D7"/>
                      </a:gs>
                      <a:gs pos="100000">
                        <a:srgbClr val="0078D7"/>
                      </a:gs>
                    </a:gsLst>
                    <a:lin ang="5400000" scaled="0"/>
                  </a:gradFill>
                  <a:effectLst/>
                  <a:uLnTx/>
                  <a:uFillTx/>
                  <a:latin typeface="Segoe UI" panose="020B0502040204020203" pitchFamily="34" charset="0"/>
                  <a:ea typeface="+mn-ea"/>
                  <a:cs typeface="Segoe UI" panose="020B0502040204020203" pitchFamily="34" charset="0"/>
                </a:rPr>
                <a:t>Security Alerts, Activity Data</a:t>
              </a:r>
              <a:endParaRPr kumimoji="0" lang="en-US" sz="1200" b="1" i="0" u="none" strike="noStrike" kern="0" cap="none" spc="0" normalizeH="0" baseline="0" noProof="0" dirty="0">
                <a:ln>
                  <a:solidFill>
                    <a:srgbClr val="FFFFFF">
                      <a:alpha val="0"/>
                    </a:srgbClr>
                  </a:solidFill>
                </a:ln>
                <a:gradFill>
                  <a:gsLst>
                    <a:gs pos="0">
                      <a:srgbClr val="0078D7"/>
                    </a:gs>
                    <a:gs pos="100000">
                      <a:srgbClr val="0078D7"/>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32" name="Group 31">
              <a:extLst>
                <a:ext uri="{FF2B5EF4-FFF2-40B4-BE49-F238E27FC236}">
                  <a16:creationId xmlns:a16="http://schemas.microsoft.com/office/drawing/2014/main" id="{4CDB0874-CABB-4488-8459-61F0E0E078C7}"/>
                </a:ext>
              </a:extLst>
            </p:cNvPr>
            <p:cNvGrpSpPr/>
            <p:nvPr/>
          </p:nvGrpSpPr>
          <p:grpSpPr>
            <a:xfrm>
              <a:off x="5453402" y="3343375"/>
              <a:ext cx="1918889" cy="1221920"/>
              <a:chOff x="4278078" y="2597822"/>
              <a:chExt cx="823105" cy="1018968"/>
            </a:xfrm>
          </p:grpSpPr>
          <p:cxnSp>
            <p:nvCxnSpPr>
              <p:cNvPr id="36" name="Straight Connector 35">
                <a:extLst>
                  <a:ext uri="{FF2B5EF4-FFF2-40B4-BE49-F238E27FC236}">
                    <a16:creationId xmlns:a16="http://schemas.microsoft.com/office/drawing/2014/main" id="{4C3D84FF-B468-47A4-8827-932A37D3E4AE}"/>
                  </a:ext>
                </a:extLst>
              </p:cNvPr>
              <p:cNvCxnSpPr>
                <a:cxnSpLocks/>
              </p:cNvCxnSpPr>
              <p:nvPr/>
            </p:nvCxnSpPr>
            <p:spPr>
              <a:xfrm>
                <a:off x="4278078" y="3111898"/>
                <a:ext cx="823105" cy="12780"/>
              </a:xfrm>
              <a:prstGeom prst="line">
                <a:avLst/>
              </a:prstGeom>
              <a:noFill/>
              <a:ln w="12700" cap="flat" cmpd="sng" algn="ctr">
                <a:solidFill>
                  <a:srgbClr val="077BD6"/>
                </a:solidFill>
                <a:prstDash val="solid"/>
                <a:headEnd type="none" w="med" len="med"/>
                <a:tailEnd type="triangle" w="med" len="sm"/>
              </a:ln>
              <a:effectLst/>
            </p:spPr>
          </p:cxnSp>
          <p:cxnSp>
            <p:nvCxnSpPr>
              <p:cNvPr id="37" name="Straight Connector 36">
                <a:extLst>
                  <a:ext uri="{FF2B5EF4-FFF2-40B4-BE49-F238E27FC236}">
                    <a16:creationId xmlns:a16="http://schemas.microsoft.com/office/drawing/2014/main" id="{8C5962B3-2C86-4E64-8685-EB81807A4150}"/>
                  </a:ext>
                </a:extLst>
              </p:cNvPr>
              <p:cNvCxnSpPr>
                <a:cxnSpLocks/>
              </p:cNvCxnSpPr>
              <p:nvPr/>
            </p:nvCxnSpPr>
            <p:spPr>
              <a:xfrm>
                <a:off x="4278078" y="2597822"/>
                <a:ext cx="798728" cy="8143"/>
              </a:xfrm>
              <a:prstGeom prst="line">
                <a:avLst/>
              </a:prstGeom>
              <a:noFill/>
              <a:ln w="12700" cap="flat" cmpd="sng" algn="ctr">
                <a:solidFill>
                  <a:srgbClr val="077BD6"/>
                </a:solidFill>
                <a:prstDash val="solid"/>
                <a:headEnd type="none" w="med" len="med"/>
                <a:tailEnd type="triangle" w="med" len="sm"/>
              </a:ln>
              <a:effectLst/>
            </p:spPr>
          </p:cxnSp>
          <p:cxnSp>
            <p:nvCxnSpPr>
              <p:cNvPr id="38" name="Straight Connector 37">
                <a:extLst>
                  <a:ext uri="{FF2B5EF4-FFF2-40B4-BE49-F238E27FC236}">
                    <a16:creationId xmlns:a16="http://schemas.microsoft.com/office/drawing/2014/main" id="{EFAFDB72-2B25-4DA7-8D05-5BF7B210104E}"/>
                  </a:ext>
                </a:extLst>
              </p:cNvPr>
              <p:cNvCxnSpPr>
                <a:cxnSpLocks/>
              </p:cNvCxnSpPr>
              <p:nvPr/>
            </p:nvCxnSpPr>
            <p:spPr>
              <a:xfrm>
                <a:off x="4278078" y="3608647"/>
                <a:ext cx="798728" cy="8143"/>
              </a:xfrm>
              <a:prstGeom prst="line">
                <a:avLst/>
              </a:prstGeom>
              <a:noFill/>
              <a:ln w="12700" cap="flat" cmpd="sng" algn="ctr">
                <a:solidFill>
                  <a:srgbClr val="077BD6"/>
                </a:solidFill>
                <a:prstDash val="solid"/>
                <a:headEnd type="none" w="med" len="med"/>
                <a:tailEnd type="triangle" w="med" len="sm"/>
              </a:ln>
              <a:effectLst/>
            </p:spPr>
          </p:cxnSp>
        </p:grpSp>
      </p:grpSp>
      <p:pic>
        <p:nvPicPr>
          <p:cNvPr id="33" name="Picture 32" descr="A close up of a logo&#10;&#10;Description automatically generated">
            <a:extLst>
              <a:ext uri="{FF2B5EF4-FFF2-40B4-BE49-F238E27FC236}">
                <a16:creationId xmlns:a16="http://schemas.microsoft.com/office/drawing/2014/main" id="{1C64C9FE-4A85-4F7D-B1B6-21C9EF974BC6}"/>
              </a:ext>
            </a:extLst>
          </p:cNvPr>
          <p:cNvPicPr>
            <a:picLocks noChangeAspect="1"/>
          </p:cNvPicPr>
          <p:nvPr/>
        </p:nvPicPr>
        <p:blipFill>
          <a:blip r:embed="rId3"/>
          <a:stretch>
            <a:fillRect/>
          </a:stretch>
        </p:blipFill>
        <p:spPr>
          <a:xfrm>
            <a:off x="8188615" y="2991266"/>
            <a:ext cx="819685" cy="819685"/>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9AAC8D21-81AE-4C48-89C4-DBBA364E6477}"/>
              </a:ext>
            </a:extLst>
          </p:cNvPr>
          <p:cNvPicPr>
            <a:picLocks noChangeAspect="1"/>
          </p:cNvPicPr>
          <p:nvPr/>
        </p:nvPicPr>
        <p:blipFill>
          <a:blip r:embed="rId4"/>
          <a:stretch>
            <a:fillRect/>
          </a:stretch>
        </p:blipFill>
        <p:spPr>
          <a:xfrm>
            <a:off x="8196535" y="4162989"/>
            <a:ext cx="554713" cy="554713"/>
          </a:xfrm>
          <a:prstGeom prst="rect">
            <a:avLst/>
          </a:prstGeom>
        </p:spPr>
      </p:pic>
      <p:cxnSp>
        <p:nvCxnSpPr>
          <p:cNvPr id="35" name="Straight Connector 34">
            <a:extLst>
              <a:ext uri="{FF2B5EF4-FFF2-40B4-BE49-F238E27FC236}">
                <a16:creationId xmlns:a16="http://schemas.microsoft.com/office/drawing/2014/main" id="{91FD0638-DADA-434F-B570-950509CD8CA3}"/>
              </a:ext>
            </a:extLst>
          </p:cNvPr>
          <p:cNvCxnSpPr/>
          <p:nvPr/>
        </p:nvCxnSpPr>
        <p:spPr>
          <a:xfrm>
            <a:off x="8171891" y="4018105"/>
            <a:ext cx="2849880" cy="0"/>
          </a:xfrm>
          <a:prstGeom prst="line">
            <a:avLst/>
          </a:prstGeom>
          <a:ln w="19050">
            <a:solidFill>
              <a:srgbClr val="D2D2D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26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C7BEC391-547A-4352-9022-FFDBD5A10818}"/>
              </a:ext>
            </a:extLst>
          </p:cNvPr>
          <p:cNvSpPr txBox="1"/>
          <p:nvPr/>
        </p:nvSpPr>
        <p:spPr>
          <a:xfrm>
            <a:off x="588263" y="2335513"/>
            <a:ext cx="4576861" cy="3222594"/>
          </a:xfrm>
          <a:prstGeom prst="rect">
            <a:avLst/>
          </a:prstGeom>
          <a:noFill/>
        </p:spPr>
        <p:txBody>
          <a:bodyPr wrap="square" lIns="0" tIns="0"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Segoe UI Semibold"/>
                <a:ea typeface="+mn-ea"/>
                <a:cs typeface="+mn-cs"/>
              </a:rPr>
              <a:t>Choose from a gallery of workbooks </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Segoe UI Semibold"/>
                <a:ea typeface="+mn-ea"/>
                <a:cs typeface="+mn-cs"/>
              </a:rPr>
              <a:t>Customize or create your own workbooks using queries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Segoe UI Semibold"/>
                <a:ea typeface="+mn-ea"/>
                <a:cs typeface="+mn-cs"/>
              </a:rPr>
              <a:t>Take advantage of rich visualization options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Segoe UI Semibold"/>
                <a:ea typeface="+mn-ea"/>
                <a:cs typeface="+mn-cs"/>
              </a:rPr>
              <a:t>Gain insight into one or more data sources</a:t>
            </a:r>
          </a:p>
        </p:txBody>
      </p:sp>
      <p:grpSp>
        <p:nvGrpSpPr>
          <p:cNvPr id="3" name="Group 2">
            <a:extLst>
              <a:ext uri="{FF2B5EF4-FFF2-40B4-BE49-F238E27FC236}">
                <a16:creationId xmlns:a16="http://schemas.microsoft.com/office/drawing/2014/main" id="{9B052A8B-C8C6-4CBB-89D6-DC2B22A6FFC7}"/>
              </a:ext>
            </a:extLst>
          </p:cNvPr>
          <p:cNvGrpSpPr/>
          <p:nvPr/>
        </p:nvGrpSpPr>
        <p:grpSpPr>
          <a:xfrm>
            <a:off x="5738132" y="1386522"/>
            <a:ext cx="6455454" cy="5273755"/>
            <a:chOff x="5738132" y="1386522"/>
            <a:chExt cx="6455454" cy="5273755"/>
          </a:xfrm>
        </p:grpSpPr>
        <p:grpSp>
          <p:nvGrpSpPr>
            <p:cNvPr id="28" name="Group 27">
              <a:extLst>
                <a:ext uri="{FF2B5EF4-FFF2-40B4-BE49-F238E27FC236}">
                  <a16:creationId xmlns:a16="http://schemas.microsoft.com/office/drawing/2014/main" id="{C2EB0CB3-6DA9-47FE-BC29-035ABF135E16}"/>
                </a:ext>
              </a:extLst>
            </p:cNvPr>
            <p:cNvGrpSpPr/>
            <p:nvPr/>
          </p:nvGrpSpPr>
          <p:grpSpPr>
            <a:xfrm>
              <a:off x="5738132" y="1386522"/>
              <a:ext cx="6453868" cy="5273755"/>
              <a:chOff x="5738132" y="1386522"/>
              <a:chExt cx="6453868" cy="5273755"/>
            </a:xfrm>
          </p:grpSpPr>
          <p:sp>
            <p:nvSpPr>
              <p:cNvPr id="29" name="Rectangle: Rounded Corners 28">
                <a:extLst>
                  <a:ext uri="{FF2B5EF4-FFF2-40B4-BE49-F238E27FC236}">
                    <a16:creationId xmlns:a16="http://schemas.microsoft.com/office/drawing/2014/main" id="{FCD53D08-1948-4413-BAA9-A80E3E3E65FA}"/>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0" name="Picture 29" descr="A screenshot of a cell phone&#10;&#10;Description automatically generated">
                <a:extLst>
                  <a:ext uri="{FF2B5EF4-FFF2-40B4-BE49-F238E27FC236}">
                    <a16:creationId xmlns:a16="http://schemas.microsoft.com/office/drawing/2014/main" id="{BE5D9F52-7029-41E6-8D31-F3F3C5CF349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pic>
          <p:nvPicPr>
            <p:cNvPr id="25" name="Picture 24" descr="A screenshot of a cell phone&#10;&#10;Description automatically generated">
              <a:extLst>
                <a:ext uri="{FF2B5EF4-FFF2-40B4-BE49-F238E27FC236}">
                  <a16:creationId xmlns:a16="http://schemas.microsoft.com/office/drawing/2014/main" id="{C1EDD07A-30A5-40A1-82EE-B6BE5490757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 r="34709"/>
            <a:stretch/>
          </p:blipFill>
          <p:spPr>
            <a:xfrm>
              <a:off x="6232525" y="1847644"/>
              <a:ext cx="5961061" cy="4291854"/>
            </a:xfrm>
            <a:prstGeom prst="rect">
              <a:avLst/>
            </a:prstGeom>
          </p:spPr>
        </p:pic>
      </p:grpSp>
      <p:sp>
        <p:nvSpPr>
          <p:cNvPr id="2" name="Title 1">
            <a:extLst>
              <a:ext uri="{FF2B5EF4-FFF2-40B4-BE49-F238E27FC236}">
                <a16:creationId xmlns:a16="http://schemas.microsoft.com/office/drawing/2014/main" id="{E7303C7E-8523-4B7D-A9E8-49FD4FC18681}"/>
              </a:ext>
            </a:extLst>
          </p:cNvPr>
          <p:cNvSpPr>
            <a:spLocks noGrp="1"/>
          </p:cNvSpPr>
          <p:nvPr>
            <p:ph type="title"/>
          </p:nvPr>
        </p:nvSpPr>
        <p:spPr>
          <a:xfrm>
            <a:off x="1527175" y="457200"/>
            <a:ext cx="10079608" cy="984885"/>
          </a:xfrm>
        </p:spPr>
        <p:txBody>
          <a:bodyPr/>
          <a:lstStyle/>
          <a:p>
            <a:r>
              <a:rPr lang="en-US" dirty="0"/>
              <a:t>Use workbooks to power interactive dashboards</a:t>
            </a:r>
            <a:br>
              <a:rPr lang="en-US" dirty="0"/>
            </a:br>
            <a:endParaRPr lang="en-US" dirty="0"/>
          </a:p>
        </p:txBody>
      </p:sp>
      <p:grpSp>
        <p:nvGrpSpPr>
          <p:cNvPr id="10" name="Group 9">
            <a:extLst>
              <a:ext uri="{FF2B5EF4-FFF2-40B4-BE49-F238E27FC236}">
                <a16:creationId xmlns:a16="http://schemas.microsoft.com/office/drawing/2014/main" id="{378F14E5-91AD-4428-8441-F70FA926244D}"/>
              </a:ext>
            </a:extLst>
          </p:cNvPr>
          <p:cNvGrpSpPr/>
          <p:nvPr/>
        </p:nvGrpSpPr>
        <p:grpSpPr>
          <a:xfrm>
            <a:off x="585217" y="0"/>
            <a:ext cx="745914" cy="1143000"/>
            <a:chOff x="585217" y="0"/>
            <a:chExt cx="745914" cy="1143000"/>
          </a:xfrm>
        </p:grpSpPr>
        <p:grpSp>
          <p:nvGrpSpPr>
            <p:cNvPr id="11" name="Group 10">
              <a:extLst>
                <a:ext uri="{FF2B5EF4-FFF2-40B4-BE49-F238E27FC236}">
                  <a16:creationId xmlns:a16="http://schemas.microsoft.com/office/drawing/2014/main" id="{C2112B8B-E3EA-44F5-BDC3-340C1988E652}"/>
                </a:ext>
              </a:extLst>
            </p:cNvPr>
            <p:cNvGrpSpPr/>
            <p:nvPr/>
          </p:nvGrpSpPr>
          <p:grpSpPr>
            <a:xfrm>
              <a:off x="585217" y="0"/>
              <a:ext cx="745914" cy="1143000"/>
              <a:chOff x="490749" y="2984912"/>
              <a:chExt cx="1872140" cy="2557382"/>
            </a:xfrm>
          </p:grpSpPr>
          <p:sp>
            <p:nvSpPr>
              <p:cNvPr id="13" name="04R">
                <a:extLst>
                  <a:ext uri="{FF2B5EF4-FFF2-40B4-BE49-F238E27FC236}">
                    <a16:creationId xmlns:a16="http://schemas.microsoft.com/office/drawing/2014/main" id="{66260588-2F2E-41B0-854A-40BAA8C7CF24}"/>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04R">
                <a:extLst>
                  <a:ext uri="{FF2B5EF4-FFF2-40B4-BE49-F238E27FC236}">
                    <a16:creationId xmlns:a16="http://schemas.microsoft.com/office/drawing/2014/main" id="{BB98B3A5-AA5E-4883-897F-7F819AB1E4B0}"/>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2" name="Rectangle 11">
              <a:extLst>
                <a:ext uri="{FF2B5EF4-FFF2-40B4-BE49-F238E27FC236}">
                  <a16:creationId xmlns:a16="http://schemas.microsoft.com/office/drawing/2014/main" id="{D2D50157-897A-4A65-952C-C7A1275E1758}"/>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78D4"/>
                  </a:solidFill>
                  <a:effectLst/>
                  <a:uLnTx/>
                  <a:uFillTx/>
                  <a:latin typeface="Segoe UI Semibold"/>
                  <a:ea typeface="+mn-ea"/>
                  <a:cs typeface="Segoe UI" pitchFamily="34" charset="0"/>
                </a:rPr>
                <a:t>2</a:t>
              </a:r>
            </a:p>
          </p:txBody>
        </p:sp>
      </p:grpSp>
    </p:spTree>
    <p:extLst>
      <p:ext uri="{BB962C8B-B14F-4D97-AF65-F5344CB8AC3E}">
        <p14:creationId xmlns:p14="http://schemas.microsoft.com/office/powerpoint/2010/main" val="3307174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8E659-1EE4-45A2-8EC2-53ACD8083332}"/>
              </a:ext>
            </a:extLst>
          </p:cNvPr>
          <p:cNvSpPr>
            <a:spLocks noGrp="1"/>
          </p:cNvSpPr>
          <p:nvPr>
            <p:ph type="title"/>
          </p:nvPr>
        </p:nvSpPr>
        <p:spPr>
          <a:xfrm>
            <a:off x="588263" y="457200"/>
            <a:ext cx="11018520" cy="984885"/>
          </a:xfrm>
        </p:spPr>
        <p:txBody>
          <a:bodyPr/>
          <a:lstStyle/>
          <a:p>
            <a:r>
              <a:rPr lang="en-US" dirty="0"/>
              <a:t>New data connectors and workbooks announced this week</a:t>
            </a:r>
            <a:br>
              <a:rPr lang="en-US" dirty="0"/>
            </a:br>
            <a:endParaRPr lang="en-US" dirty="0"/>
          </a:p>
        </p:txBody>
      </p:sp>
      <p:sp>
        <p:nvSpPr>
          <p:cNvPr id="3" name="Rectangle 2">
            <a:extLst>
              <a:ext uri="{FF2B5EF4-FFF2-40B4-BE49-F238E27FC236}">
                <a16:creationId xmlns:a16="http://schemas.microsoft.com/office/drawing/2014/main" id="{5C9BF8A8-4276-45CF-BFB3-DD3C23043AA4}"/>
              </a:ext>
            </a:extLst>
          </p:cNvPr>
          <p:cNvSpPr/>
          <p:nvPr/>
        </p:nvSpPr>
        <p:spPr>
          <a:xfrm>
            <a:off x="588263" y="1442085"/>
            <a:ext cx="11142133" cy="4662815"/>
          </a:xfrm>
          <a:prstGeom prst="rect">
            <a:avLst/>
          </a:prstGeom>
        </p:spPr>
        <p:txBody>
          <a:bodyPr wrap="square">
            <a:spAutoFit/>
          </a:bodyPr>
          <a:lstStyle/>
          <a:p>
            <a:pPr marL="0" marR="0" lvl="0" indent="0" algn="l" defTabSz="914367" rtl="0" eaLnBrk="1" fontAlgn="auto" latinLnBrk="0" hangingPunct="1">
              <a:lnSpc>
                <a:spcPct val="100000"/>
              </a:lnSpc>
              <a:spcBef>
                <a:spcPts val="600"/>
              </a:spcBef>
              <a:spcAft>
                <a:spcPts val="1200"/>
              </a:spcAft>
              <a:buClrTx/>
              <a:buSzTx/>
              <a:buFontTx/>
              <a:buNone/>
              <a:tabLst/>
              <a:defRPr/>
            </a:pPr>
            <a:r>
              <a:rPr kumimoji="0" lang="en-US" sz="2400" b="0" i="0" u="none" strike="noStrike" kern="1200" cap="none" spc="0" normalizeH="0" baseline="0" noProof="0" dirty="0">
                <a:ln>
                  <a:noFill/>
                </a:ln>
                <a:solidFill>
                  <a:srgbClr val="077BD6"/>
                </a:solidFill>
                <a:effectLst/>
                <a:uLnTx/>
                <a:uFillTx/>
                <a:latin typeface="Segoe UI"/>
                <a:ea typeface="+mn-ea"/>
                <a:cs typeface="+mn-cs"/>
              </a:rPr>
              <a:t>Barracuda </a:t>
            </a:r>
            <a:r>
              <a:rPr kumimoji="0" lang="en-US" sz="2400" b="0" i="0" u="none" strike="noStrike" kern="1200" cap="none" spc="0" normalizeH="0" baseline="0" noProof="0" dirty="0" err="1">
                <a:ln>
                  <a:noFill/>
                </a:ln>
                <a:solidFill>
                  <a:srgbClr val="077BD6"/>
                </a:solidFill>
                <a:effectLst/>
                <a:uLnTx/>
                <a:uFillTx/>
                <a:latin typeface="Segoe UI"/>
                <a:ea typeface="+mn-ea"/>
                <a:cs typeface="+mn-cs"/>
              </a:rPr>
              <a:t>CloudGen</a:t>
            </a:r>
            <a:r>
              <a:rPr kumimoji="0" lang="en-US" sz="2400" b="0" i="0" u="none" strike="noStrike" kern="1200" cap="none" spc="0" normalizeH="0" baseline="0" noProof="0" dirty="0">
                <a:ln>
                  <a:noFill/>
                </a:ln>
                <a:solidFill>
                  <a:srgbClr val="077BD6"/>
                </a:solidFill>
                <a:effectLst/>
                <a:uLnTx/>
                <a:uFillTx/>
                <a:latin typeface="Segoe UI"/>
                <a:ea typeface="+mn-ea"/>
                <a:cs typeface="+mn-cs"/>
              </a:rPr>
              <a:t> Firewall</a:t>
            </a:r>
          </a:p>
          <a:p>
            <a:pPr marL="0" marR="0" lvl="0" indent="0" algn="l" defTabSz="914367" rtl="0" eaLnBrk="1" fontAlgn="auto" latinLnBrk="0" hangingPunct="1">
              <a:lnSpc>
                <a:spcPct val="100000"/>
              </a:lnSpc>
              <a:spcBef>
                <a:spcPts val="600"/>
              </a:spcBef>
              <a:spcAft>
                <a:spcPts val="1200"/>
              </a:spcAft>
              <a:buClrTx/>
              <a:buSzTx/>
              <a:buFontTx/>
              <a:buNone/>
              <a:tabLst/>
              <a:defRPr/>
            </a:pPr>
            <a:r>
              <a:rPr kumimoji="0" lang="en-US" sz="2400" b="0" i="0" u="none" strike="noStrike" kern="1200" cap="none" spc="0" normalizeH="0" baseline="0" noProof="0" dirty="0">
                <a:ln>
                  <a:noFill/>
                </a:ln>
                <a:solidFill>
                  <a:srgbClr val="077BD6"/>
                </a:solidFill>
                <a:effectLst/>
                <a:uLnTx/>
                <a:uFillTx/>
                <a:latin typeface="Segoe UI"/>
                <a:ea typeface="+mn-ea"/>
                <a:cs typeface="+mn-cs"/>
              </a:rPr>
              <a:t>Citrix Analytics</a:t>
            </a:r>
          </a:p>
          <a:p>
            <a:pPr marL="0" marR="0" lvl="0" indent="0" algn="l" defTabSz="914367" rtl="0" eaLnBrk="1" fontAlgn="auto" latinLnBrk="0" hangingPunct="1">
              <a:lnSpc>
                <a:spcPct val="100000"/>
              </a:lnSpc>
              <a:spcBef>
                <a:spcPts val="600"/>
              </a:spcBef>
              <a:spcAft>
                <a:spcPts val="1200"/>
              </a:spcAft>
              <a:buClrTx/>
              <a:buSzTx/>
              <a:buFontTx/>
              <a:buNone/>
              <a:tabLst/>
              <a:defRPr/>
            </a:pPr>
            <a:r>
              <a:rPr kumimoji="0" lang="en-US" sz="2400" b="0" i="0" u="none" strike="noStrike" kern="1200" cap="none" spc="0" normalizeH="0" baseline="0" noProof="0" dirty="0" err="1">
                <a:ln>
                  <a:noFill/>
                </a:ln>
                <a:solidFill>
                  <a:srgbClr val="077BD6"/>
                </a:solidFill>
                <a:effectLst/>
                <a:uLnTx/>
                <a:uFillTx/>
                <a:latin typeface="Segoe UI"/>
                <a:ea typeface="+mn-ea"/>
                <a:cs typeface="+mn-cs"/>
              </a:rPr>
              <a:t>ExtraHop</a:t>
            </a:r>
            <a:r>
              <a:rPr kumimoji="0" lang="en-US" sz="2400" b="0" i="0" u="none" strike="noStrike" kern="1200" cap="none" spc="0" normalizeH="0" baseline="0" noProof="0" dirty="0">
                <a:ln>
                  <a:noFill/>
                </a:ln>
                <a:solidFill>
                  <a:srgbClr val="077BD6"/>
                </a:solidFill>
                <a:effectLst/>
                <a:uLnTx/>
                <a:uFillTx/>
                <a:latin typeface="Segoe UI"/>
                <a:ea typeface="+mn-ea"/>
                <a:cs typeface="+mn-cs"/>
              </a:rPr>
              <a:t> Reveal(x)</a:t>
            </a:r>
          </a:p>
          <a:p>
            <a:pPr marL="0" marR="0" lvl="0" indent="0" algn="l" defTabSz="914367" rtl="0" eaLnBrk="1" fontAlgn="auto" latinLnBrk="0" hangingPunct="1">
              <a:lnSpc>
                <a:spcPct val="100000"/>
              </a:lnSpc>
              <a:spcBef>
                <a:spcPts val="600"/>
              </a:spcBef>
              <a:spcAft>
                <a:spcPts val="1200"/>
              </a:spcAft>
              <a:buClrTx/>
              <a:buSzTx/>
              <a:buFontTx/>
              <a:buNone/>
              <a:tabLst/>
              <a:defRPr/>
            </a:pPr>
            <a:r>
              <a:rPr kumimoji="0" lang="en-US" sz="2400" b="0" i="0" u="none" strike="noStrike" kern="1200" cap="none" spc="0" normalizeH="0" baseline="0" noProof="0" dirty="0">
                <a:ln>
                  <a:noFill/>
                </a:ln>
                <a:solidFill>
                  <a:srgbClr val="077BD6"/>
                </a:solidFill>
                <a:effectLst/>
                <a:uLnTx/>
                <a:uFillTx/>
                <a:latin typeface="Segoe UI"/>
                <a:ea typeface="+mn-ea"/>
                <a:cs typeface="+mn-cs"/>
              </a:rPr>
              <a:t>F5 Firewall</a:t>
            </a:r>
          </a:p>
          <a:p>
            <a:pPr marL="0" marR="0" lvl="0" indent="0" algn="l" defTabSz="914367" rtl="0" eaLnBrk="1" fontAlgn="auto" latinLnBrk="0" hangingPunct="1">
              <a:lnSpc>
                <a:spcPct val="100000"/>
              </a:lnSpc>
              <a:spcBef>
                <a:spcPts val="600"/>
              </a:spcBef>
              <a:spcAft>
                <a:spcPts val="1200"/>
              </a:spcAft>
              <a:buClrTx/>
              <a:buSzTx/>
              <a:buFontTx/>
              <a:buNone/>
              <a:tabLst/>
              <a:defRPr/>
            </a:pPr>
            <a:r>
              <a:rPr kumimoji="0" lang="en-US" sz="2400" b="0" i="0" u="none" strike="noStrike" kern="1200" cap="none" spc="0" normalizeH="0" baseline="0" noProof="0" dirty="0">
                <a:ln>
                  <a:noFill/>
                </a:ln>
                <a:solidFill>
                  <a:srgbClr val="077BD6"/>
                </a:solidFill>
                <a:effectLst/>
                <a:uLnTx/>
                <a:uFillTx/>
                <a:latin typeface="Segoe UI"/>
                <a:ea typeface="+mn-ea"/>
                <a:cs typeface="+mn-cs"/>
              </a:rPr>
              <a:t>One Identity Safeguard</a:t>
            </a:r>
          </a:p>
          <a:p>
            <a:pPr marL="0" marR="0" lvl="0" indent="0" algn="l" defTabSz="914367" rtl="0" eaLnBrk="1" fontAlgn="auto" latinLnBrk="0" hangingPunct="1">
              <a:lnSpc>
                <a:spcPct val="100000"/>
              </a:lnSpc>
              <a:spcBef>
                <a:spcPts val="600"/>
              </a:spcBef>
              <a:spcAft>
                <a:spcPts val="1200"/>
              </a:spcAft>
              <a:buClrTx/>
              <a:buSzTx/>
              <a:buFontTx/>
              <a:buNone/>
              <a:tabLst/>
              <a:defRPr/>
            </a:pPr>
            <a:r>
              <a:rPr kumimoji="0" lang="en-US" sz="2400" b="0" i="0" u="none" strike="noStrike" kern="1200" cap="none" spc="0" normalizeH="0" baseline="0" noProof="0" dirty="0">
                <a:ln>
                  <a:noFill/>
                </a:ln>
                <a:solidFill>
                  <a:srgbClr val="077BD6"/>
                </a:solidFill>
                <a:effectLst/>
                <a:uLnTx/>
                <a:uFillTx/>
                <a:latin typeface="Segoe UI"/>
                <a:ea typeface="+mn-ea"/>
                <a:cs typeface="+mn-cs"/>
              </a:rPr>
              <a:t>TrendMicro Deep Security</a:t>
            </a:r>
          </a:p>
          <a:p>
            <a:pPr marL="0" marR="0" lvl="0" indent="0" algn="l" defTabSz="914367" rtl="0" eaLnBrk="1" fontAlgn="auto" latinLnBrk="0" hangingPunct="1">
              <a:lnSpc>
                <a:spcPct val="100000"/>
              </a:lnSpc>
              <a:spcBef>
                <a:spcPts val="600"/>
              </a:spcBef>
              <a:spcAft>
                <a:spcPts val="1200"/>
              </a:spcAft>
              <a:buClrTx/>
              <a:buSzTx/>
              <a:buFontTx/>
              <a:buNone/>
              <a:tabLst/>
              <a:defRPr/>
            </a:pPr>
            <a:r>
              <a:rPr kumimoji="0" lang="en-US" sz="2400" b="0" i="0" u="none" strike="noStrike" kern="1200" cap="none" spc="0" normalizeH="0" baseline="0" noProof="0" dirty="0" err="1">
                <a:ln>
                  <a:noFill/>
                </a:ln>
                <a:solidFill>
                  <a:srgbClr val="077BD6"/>
                </a:solidFill>
                <a:effectLst/>
                <a:uLnTx/>
                <a:uFillTx/>
                <a:latin typeface="Segoe UI"/>
                <a:ea typeface="+mn-ea"/>
                <a:cs typeface="+mn-cs"/>
              </a:rPr>
              <a:t>Zscaler</a:t>
            </a:r>
            <a:r>
              <a:rPr kumimoji="0" lang="en-US" sz="2400" b="0" i="0" u="none" strike="noStrike" kern="1200" cap="none" spc="0" normalizeH="0" baseline="0" noProof="0" dirty="0">
                <a:ln>
                  <a:noFill/>
                </a:ln>
                <a:solidFill>
                  <a:srgbClr val="077BD6"/>
                </a:solidFill>
                <a:effectLst/>
                <a:uLnTx/>
                <a:uFillTx/>
                <a:latin typeface="Segoe UI"/>
                <a:ea typeface="+mn-ea"/>
                <a:cs typeface="+mn-cs"/>
              </a:rPr>
              <a:t> Internet Access</a:t>
            </a:r>
          </a:p>
          <a:p>
            <a:pPr marL="0" marR="0" lvl="0" indent="0" algn="l" defTabSz="914367" rtl="0" eaLnBrk="1" fontAlgn="auto" latinLnBrk="0" hangingPunct="1">
              <a:lnSpc>
                <a:spcPct val="100000"/>
              </a:lnSpc>
              <a:spcBef>
                <a:spcPts val="600"/>
              </a:spcBef>
              <a:spcAft>
                <a:spcPts val="1200"/>
              </a:spcAft>
              <a:buClrTx/>
              <a:buSzTx/>
              <a:buFontTx/>
              <a:buNone/>
              <a:tabLst/>
              <a:defRPr/>
            </a:pPr>
            <a:r>
              <a:rPr kumimoji="0" lang="en-US" sz="2400" b="0" i="0" u="none" strike="noStrike" kern="1200" cap="none" spc="0" normalizeH="0" baseline="0" noProof="0" dirty="0">
                <a:ln>
                  <a:noFill/>
                </a:ln>
                <a:solidFill>
                  <a:srgbClr val="077BD6"/>
                </a:solidFill>
                <a:effectLst/>
                <a:uLnTx/>
                <a:uFillTx/>
                <a:latin typeface="Segoe UI"/>
                <a:ea typeface="+mn-ea"/>
                <a:cs typeface="+mn-cs"/>
              </a:rPr>
              <a:t>Threat Intelligence TAXII Servers (supporting STIX format)</a:t>
            </a:r>
          </a:p>
        </p:txBody>
      </p:sp>
    </p:spTree>
    <p:extLst>
      <p:ext uri="{BB962C8B-B14F-4D97-AF65-F5344CB8AC3E}">
        <p14:creationId xmlns:p14="http://schemas.microsoft.com/office/powerpoint/2010/main" val="25771668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8" name="Energy City line">
            <a:extLst>
              <a:ext uri="{FF2B5EF4-FFF2-40B4-BE49-F238E27FC236}">
                <a16:creationId xmlns:a16="http://schemas.microsoft.com/office/drawing/2014/main" id="{DFEECF14-7E9D-40E2-85C4-EDEB2F7BC6E0}"/>
              </a:ext>
            </a:extLst>
          </p:cNvPr>
          <p:cNvCxnSpPr>
            <a:cxnSpLocks/>
            <a:stCxn id="325" idx="3"/>
          </p:cNvCxnSpPr>
          <p:nvPr/>
        </p:nvCxnSpPr>
        <p:spPr>
          <a:xfrm flipH="1">
            <a:off x="-87715" y="3070832"/>
            <a:ext cx="373102" cy="304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311" name="Energy City line">
            <a:extLst>
              <a:ext uri="{FF2B5EF4-FFF2-40B4-BE49-F238E27FC236}">
                <a16:creationId xmlns:a16="http://schemas.microsoft.com/office/drawing/2014/main" id="{B4B70AEA-7388-4EDB-BAFF-26268683748D}"/>
              </a:ext>
            </a:extLst>
          </p:cNvPr>
          <p:cNvCxnSpPr>
            <a:cxnSpLocks/>
            <a:endCxn id="325" idx="6"/>
          </p:cNvCxnSpPr>
          <p:nvPr/>
        </p:nvCxnSpPr>
        <p:spPr>
          <a:xfrm flipH="1" flipV="1">
            <a:off x="449990" y="3052354"/>
            <a:ext cx="1461966" cy="318736"/>
          </a:xfrm>
          <a:prstGeom prst="line">
            <a:avLst/>
          </a:prstGeom>
          <a:noFill/>
          <a:ln w="25400" cap="flat">
            <a:solidFill>
              <a:srgbClr val="D2D2D2"/>
            </a:solidFill>
            <a:prstDash val="solid"/>
            <a:miter lim="800000"/>
            <a:headEnd type="oval"/>
            <a:tailEnd/>
          </a:ln>
          <a:extLst>
            <a:ext uri="{909E8E84-426E-40DD-AFC4-6F175D3DCCD1}">
              <a14:hiddenFill xmlns:a14="http://schemas.microsoft.com/office/drawing/2010/main">
                <a:noFill/>
              </a14:hiddenFill>
            </a:ext>
          </a:extLst>
        </p:spPr>
      </p:cxnSp>
      <p:cxnSp>
        <p:nvCxnSpPr>
          <p:cNvPr id="291" name="Energy City line">
            <a:extLst>
              <a:ext uri="{FF2B5EF4-FFF2-40B4-BE49-F238E27FC236}">
                <a16:creationId xmlns:a16="http://schemas.microsoft.com/office/drawing/2014/main" id="{A924D984-3722-482C-B787-79E9166CCDE2}"/>
              </a:ext>
            </a:extLst>
          </p:cNvPr>
          <p:cNvCxnSpPr>
            <a:cxnSpLocks/>
          </p:cNvCxnSpPr>
          <p:nvPr/>
        </p:nvCxnSpPr>
        <p:spPr>
          <a:xfrm flipH="1">
            <a:off x="1140358" y="6245238"/>
            <a:ext cx="854545" cy="77879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69" name="Energy City line">
            <a:extLst>
              <a:ext uri="{FF2B5EF4-FFF2-40B4-BE49-F238E27FC236}">
                <a16:creationId xmlns:a16="http://schemas.microsoft.com/office/drawing/2014/main" id="{69DBEC3C-7E3E-4532-8259-95143D681EFE}"/>
              </a:ext>
            </a:extLst>
          </p:cNvPr>
          <p:cNvCxnSpPr>
            <a:cxnSpLocks/>
            <a:stCxn id="202" idx="14"/>
            <a:endCxn id="272" idx="4"/>
          </p:cNvCxnSpPr>
          <p:nvPr/>
        </p:nvCxnSpPr>
        <p:spPr>
          <a:xfrm>
            <a:off x="1763095" y="4735278"/>
            <a:ext cx="223038" cy="16133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65" name="Energy City line">
            <a:extLst>
              <a:ext uri="{FF2B5EF4-FFF2-40B4-BE49-F238E27FC236}">
                <a16:creationId xmlns:a16="http://schemas.microsoft.com/office/drawing/2014/main" id="{05A95B2F-F8CE-40D8-82D1-EC58476EBF49}"/>
              </a:ext>
            </a:extLst>
          </p:cNvPr>
          <p:cNvCxnSpPr>
            <a:cxnSpLocks/>
          </p:cNvCxnSpPr>
          <p:nvPr/>
        </p:nvCxnSpPr>
        <p:spPr>
          <a:xfrm>
            <a:off x="831511" y="2233164"/>
            <a:ext cx="1080445" cy="111452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7" name="Energy City line">
            <a:extLst>
              <a:ext uri="{FF2B5EF4-FFF2-40B4-BE49-F238E27FC236}">
                <a16:creationId xmlns:a16="http://schemas.microsoft.com/office/drawing/2014/main" id="{44F97261-CED1-40B2-8DB3-8C9A043C436C}"/>
              </a:ext>
            </a:extLst>
          </p:cNvPr>
          <p:cNvCxnSpPr>
            <a:cxnSpLocks/>
          </p:cNvCxnSpPr>
          <p:nvPr/>
        </p:nvCxnSpPr>
        <p:spPr>
          <a:xfrm>
            <a:off x="397810" y="5022362"/>
            <a:ext cx="768163" cy="74620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6" name="Energy City line">
            <a:extLst>
              <a:ext uri="{FF2B5EF4-FFF2-40B4-BE49-F238E27FC236}">
                <a16:creationId xmlns:a16="http://schemas.microsoft.com/office/drawing/2014/main" id="{11C0D6D2-7F1C-4CDF-A992-6A5AE1685C64}"/>
              </a:ext>
            </a:extLst>
          </p:cNvPr>
          <p:cNvCxnSpPr>
            <a:cxnSpLocks/>
          </p:cNvCxnSpPr>
          <p:nvPr/>
        </p:nvCxnSpPr>
        <p:spPr>
          <a:xfrm flipV="1">
            <a:off x="403225" y="4698131"/>
            <a:ext cx="1291659" cy="29174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3" name="Energy City line">
            <a:extLst>
              <a:ext uri="{FF2B5EF4-FFF2-40B4-BE49-F238E27FC236}">
                <a16:creationId xmlns:a16="http://schemas.microsoft.com/office/drawing/2014/main" id="{B5DA3AD2-C539-4F28-B6B8-7C817FF09AF8}"/>
              </a:ext>
            </a:extLst>
          </p:cNvPr>
          <p:cNvCxnSpPr>
            <a:cxnSpLocks/>
            <a:endCxn id="318" idx="0"/>
          </p:cNvCxnSpPr>
          <p:nvPr/>
        </p:nvCxnSpPr>
        <p:spPr>
          <a:xfrm flipH="1">
            <a:off x="400471" y="3384119"/>
            <a:ext cx="1511485" cy="154022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1" name="Energy City line">
            <a:extLst>
              <a:ext uri="{FF2B5EF4-FFF2-40B4-BE49-F238E27FC236}">
                <a16:creationId xmlns:a16="http://schemas.microsoft.com/office/drawing/2014/main" id="{306CCEAE-9D4A-4B04-A189-A000D3F08078}"/>
              </a:ext>
            </a:extLst>
          </p:cNvPr>
          <p:cNvCxnSpPr>
            <a:cxnSpLocks/>
            <a:stCxn id="212" idx="3"/>
          </p:cNvCxnSpPr>
          <p:nvPr/>
        </p:nvCxnSpPr>
        <p:spPr>
          <a:xfrm flipH="1">
            <a:off x="854617" y="1653603"/>
            <a:ext cx="950831" cy="56072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63" name="04R">
            <a:extLst>
              <a:ext uri="{FF2B5EF4-FFF2-40B4-BE49-F238E27FC236}">
                <a16:creationId xmlns:a16="http://schemas.microsoft.com/office/drawing/2014/main" id="{A78AA9D6-9A55-4EBF-ABDC-C82674E455B0}"/>
              </a:ext>
            </a:extLst>
          </p:cNvPr>
          <p:cNvSpPr/>
          <p:nvPr/>
        </p:nvSpPr>
        <p:spPr bwMode="auto">
          <a:xfrm>
            <a:off x="2786267" y="2999928"/>
            <a:ext cx="5088192" cy="85814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dirty="0">
                <a:ln w="3175">
                  <a:noFill/>
                </a:ln>
                <a:solidFill>
                  <a:srgbClr val="2F2F2F"/>
                </a:solidFill>
                <a:effectLst/>
                <a:uLnTx/>
                <a:uFillTx/>
                <a:latin typeface="Segoe UI Semibold"/>
                <a:ea typeface="+mn-ea"/>
                <a:cs typeface="Segoe UI Semilight" panose="020B0402040204020203" pitchFamily="34" charset="0"/>
              </a:rPr>
              <a:t>DEMO</a:t>
            </a:r>
          </a:p>
        </p:txBody>
      </p:sp>
      <p:grpSp>
        <p:nvGrpSpPr>
          <p:cNvPr id="14" name="Group 13">
            <a:extLst>
              <a:ext uri="{FF2B5EF4-FFF2-40B4-BE49-F238E27FC236}">
                <a16:creationId xmlns:a16="http://schemas.microsoft.com/office/drawing/2014/main" id="{3640A576-8733-47FF-B221-0C38360427E3}"/>
              </a:ext>
            </a:extLst>
          </p:cNvPr>
          <p:cNvGrpSpPr/>
          <p:nvPr/>
        </p:nvGrpSpPr>
        <p:grpSpPr>
          <a:xfrm>
            <a:off x="901854" y="5395643"/>
            <a:ext cx="494604" cy="494604"/>
            <a:chOff x="4498330" y="437396"/>
            <a:chExt cx="910036" cy="910036"/>
          </a:xfrm>
        </p:grpSpPr>
        <p:sp>
          <p:nvSpPr>
            <p:cNvPr id="206" name="Oval 205">
              <a:extLst>
                <a:ext uri="{FF2B5EF4-FFF2-40B4-BE49-F238E27FC236}">
                  <a16:creationId xmlns:a16="http://schemas.microsoft.com/office/drawing/2014/main" id="{87F0E413-7F3A-46B3-AA49-F4A5E056028D}"/>
                </a:ext>
              </a:extLst>
            </p:cNvPr>
            <p:cNvSpPr/>
            <p:nvPr/>
          </p:nvSpPr>
          <p:spPr bwMode="auto">
            <a:xfrm>
              <a:off x="4498330"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0" name="gear" title="Icon of a gear surrounded by a circle with lines of varying length">
              <a:extLst>
                <a:ext uri="{FF2B5EF4-FFF2-40B4-BE49-F238E27FC236}">
                  <a16:creationId xmlns:a16="http://schemas.microsoft.com/office/drawing/2014/main" id="{F6E24BB7-284C-4E03-A66B-57963E305A06}"/>
                </a:ext>
              </a:extLst>
            </p:cNvPr>
            <p:cNvSpPr>
              <a:spLocks noChangeAspect="1" noEditPoints="1"/>
            </p:cNvSpPr>
            <p:nvPr/>
          </p:nvSpPr>
          <p:spPr bwMode="auto">
            <a:xfrm>
              <a:off x="4692135" y="627905"/>
              <a:ext cx="522426" cy="52901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8527D2F9-224B-4941-99E4-E73C1E175104}"/>
              </a:ext>
            </a:extLst>
          </p:cNvPr>
          <p:cNvGrpSpPr/>
          <p:nvPr/>
        </p:nvGrpSpPr>
        <p:grpSpPr>
          <a:xfrm>
            <a:off x="1538427" y="4487976"/>
            <a:ext cx="494604" cy="494604"/>
            <a:chOff x="3181981" y="455880"/>
            <a:chExt cx="910036" cy="910036"/>
          </a:xfrm>
        </p:grpSpPr>
        <p:sp>
          <p:nvSpPr>
            <p:cNvPr id="205" name="Oval 204">
              <a:extLst>
                <a:ext uri="{FF2B5EF4-FFF2-40B4-BE49-F238E27FC236}">
                  <a16:creationId xmlns:a16="http://schemas.microsoft.com/office/drawing/2014/main" id="{87FC7694-AD7F-475E-B990-DA524894C04E}"/>
                </a:ext>
              </a:extLst>
            </p:cNvPr>
            <p:cNvSpPr/>
            <p:nvPr/>
          </p:nvSpPr>
          <p:spPr bwMode="auto">
            <a:xfrm>
              <a:off x="3181981" y="455880"/>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2" name="target_2" title="Icon of a target with an arrow hitting the bullseye">
              <a:extLst>
                <a:ext uri="{FF2B5EF4-FFF2-40B4-BE49-F238E27FC236}">
                  <a16:creationId xmlns:a16="http://schemas.microsoft.com/office/drawing/2014/main" id="{82116E05-0AA6-4065-ABA7-8FF12802BDC9}"/>
                </a:ext>
              </a:extLst>
            </p:cNvPr>
            <p:cNvSpPr>
              <a:spLocks noChangeAspect="1" noEditPoints="1"/>
            </p:cNvSpPr>
            <p:nvPr/>
          </p:nvSpPr>
          <p:spPr bwMode="auto">
            <a:xfrm>
              <a:off x="3396840" y="667625"/>
              <a:ext cx="480318" cy="48654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6"/>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04" name="Oval 203">
            <a:extLst>
              <a:ext uri="{FF2B5EF4-FFF2-40B4-BE49-F238E27FC236}">
                <a16:creationId xmlns:a16="http://schemas.microsoft.com/office/drawing/2014/main" id="{5236773F-0F38-46DA-B53B-9333E28A060F}"/>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08" name="Energy City line">
            <a:extLst>
              <a:ext uri="{FF2B5EF4-FFF2-40B4-BE49-F238E27FC236}">
                <a16:creationId xmlns:a16="http://schemas.microsoft.com/office/drawing/2014/main" id="{FC9F54EC-F77A-4966-80AD-F895829E91AD}"/>
              </a:ext>
            </a:extLst>
          </p:cNvPr>
          <p:cNvCxnSpPr>
            <a:cxnSpLocks/>
          </p:cNvCxnSpPr>
          <p:nvPr/>
        </p:nvCxnSpPr>
        <p:spPr>
          <a:xfrm>
            <a:off x="703568" y="651244"/>
            <a:ext cx="1159609" cy="9328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09" name="Energy City line">
            <a:extLst>
              <a:ext uri="{FF2B5EF4-FFF2-40B4-BE49-F238E27FC236}">
                <a16:creationId xmlns:a16="http://schemas.microsoft.com/office/drawing/2014/main" id="{383D55FC-F8DD-4289-BBED-B11FFBEB95F0}"/>
              </a:ext>
            </a:extLst>
          </p:cNvPr>
          <p:cNvCxnSpPr>
            <a:cxnSpLocks/>
          </p:cNvCxnSpPr>
          <p:nvPr/>
        </p:nvCxnSpPr>
        <p:spPr>
          <a:xfrm flipV="1">
            <a:off x="686574" y="-43937"/>
            <a:ext cx="168043" cy="6297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grpSp>
        <p:nvGrpSpPr>
          <p:cNvPr id="12" name="Group 11">
            <a:extLst>
              <a:ext uri="{FF2B5EF4-FFF2-40B4-BE49-F238E27FC236}">
                <a16:creationId xmlns:a16="http://schemas.microsoft.com/office/drawing/2014/main" id="{1FB2B977-6F9F-475A-B391-EA1B7E1311C4}"/>
              </a:ext>
            </a:extLst>
          </p:cNvPr>
          <p:cNvGrpSpPr/>
          <p:nvPr/>
        </p:nvGrpSpPr>
        <p:grpSpPr>
          <a:xfrm>
            <a:off x="1043823" y="882785"/>
            <a:ext cx="494604" cy="494604"/>
            <a:chOff x="955596" y="437396"/>
            <a:chExt cx="910036" cy="910036"/>
          </a:xfrm>
        </p:grpSpPr>
        <p:sp>
          <p:nvSpPr>
            <p:cNvPr id="203" name="Oval 202">
              <a:extLst>
                <a:ext uri="{FF2B5EF4-FFF2-40B4-BE49-F238E27FC236}">
                  <a16:creationId xmlns:a16="http://schemas.microsoft.com/office/drawing/2014/main" id="{BA9D3B96-8523-4F24-89B1-C30D2A36C29E}"/>
                </a:ext>
              </a:extLst>
            </p:cNvPr>
            <p:cNvSpPr/>
            <p:nvPr/>
          </p:nvSpPr>
          <p:spPr bwMode="auto">
            <a:xfrm>
              <a:off x="955596"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1" name="binoculars" title="Icon of binoculars">
              <a:extLst>
                <a:ext uri="{FF2B5EF4-FFF2-40B4-BE49-F238E27FC236}">
                  <a16:creationId xmlns:a16="http://schemas.microsoft.com/office/drawing/2014/main" id="{5C010750-9780-43A4-A2E3-B9708A4846EF}"/>
                </a:ext>
              </a:extLst>
            </p:cNvPr>
            <p:cNvSpPr>
              <a:spLocks noChangeAspect="1" noEditPoints="1"/>
            </p:cNvSpPr>
            <p:nvPr/>
          </p:nvSpPr>
          <p:spPr bwMode="auto">
            <a:xfrm>
              <a:off x="1160945" y="658597"/>
              <a:ext cx="499338" cy="467634"/>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12" name="Oval 129">
            <a:extLst>
              <a:ext uri="{FF2B5EF4-FFF2-40B4-BE49-F238E27FC236}">
                <a16:creationId xmlns:a16="http://schemas.microsoft.com/office/drawing/2014/main" id="{87E4C039-B978-44D9-95E3-D74DC23D049D}"/>
              </a:ext>
            </a:extLst>
          </p:cNvPr>
          <p:cNvSpPr>
            <a:spLocks noChangeArrowheads="1"/>
          </p:cNvSpPr>
          <p:nvPr/>
        </p:nvSpPr>
        <p:spPr bwMode="auto">
          <a:xfrm rot="965671">
            <a:off x="1794280" y="15206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2" name="Oval 129">
            <a:extLst>
              <a:ext uri="{FF2B5EF4-FFF2-40B4-BE49-F238E27FC236}">
                <a16:creationId xmlns:a16="http://schemas.microsoft.com/office/drawing/2014/main" id="{0782D2FE-3DFF-4286-A8E2-C2A5B3037980}"/>
              </a:ext>
            </a:extLst>
          </p:cNvPr>
          <p:cNvSpPr>
            <a:spLocks noChangeArrowheads="1"/>
          </p:cNvSpPr>
          <p:nvPr/>
        </p:nvSpPr>
        <p:spPr bwMode="auto">
          <a:xfrm rot="21402438">
            <a:off x="1891341" y="616951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9" name="Oval 129">
            <a:extLst>
              <a:ext uri="{FF2B5EF4-FFF2-40B4-BE49-F238E27FC236}">
                <a16:creationId xmlns:a16="http://schemas.microsoft.com/office/drawing/2014/main" id="{E8911B05-C24D-4C80-8FFB-F158973FAAF4}"/>
              </a:ext>
            </a:extLst>
          </p:cNvPr>
          <p:cNvSpPr>
            <a:spLocks noChangeArrowheads="1"/>
          </p:cNvSpPr>
          <p:nvPr/>
        </p:nvSpPr>
        <p:spPr bwMode="auto">
          <a:xfrm rot="965671">
            <a:off x="581507" y="5259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8" name="Oval 129">
            <a:extLst>
              <a:ext uri="{FF2B5EF4-FFF2-40B4-BE49-F238E27FC236}">
                <a16:creationId xmlns:a16="http://schemas.microsoft.com/office/drawing/2014/main" id="{BE14DE5C-1155-4B9F-8C3A-C671DF612E47}"/>
              </a:ext>
            </a:extLst>
          </p:cNvPr>
          <p:cNvSpPr>
            <a:spLocks noChangeArrowheads="1"/>
          </p:cNvSpPr>
          <p:nvPr/>
        </p:nvSpPr>
        <p:spPr bwMode="auto">
          <a:xfrm rot="1440981">
            <a:off x="274344" y="491657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5" name="Oval 129">
            <a:extLst>
              <a:ext uri="{FF2B5EF4-FFF2-40B4-BE49-F238E27FC236}">
                <a16:creationId xmlns:a16="http://schemas.microsoft.com/office/drawing/2014/main" id="{D28D92CC-B2BB-48C7-A4F5-5D8E0713C788}"/>
              </a:ext>
            </a:extLst>
          </p:cNvPr>
          <p:cNvSpPr>
            <a:spLocks noChangeArrowheads="1"/>
          </p:cNvSpPr>
          <p:nvPr/>
        </p:nvSpPr>
        <p:spPr bwMode="auto">
          <a:xfrm rot="965671">
            <a:off x="274219" y="293786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69" name="Group 368">
            <a:extLst>
              <a:ext uri="{FF2B5EF4-FFF2-40B4-BE49-F238E27FC236}">
                <a16:creationId xmlns:a16="http://schemas.microsoft.com/office/drawing/2014/main" id="{FD995077-63A8-407E-844A-F0C369C7AC02}"/>
              </a:ext>
            </a:extLst>
          </p:cNvPr>
          <p:cNvGrpSpPr/>
          <p:nvPr/>
        </p:nvGrpSpPr>
        <p:grpSpPr>
          <a:xfrm>
            <a:off x="1368505" y="2781518"/>
            <a:ext cx="1288600" cy="1288596"/>
            <a:chOff x="1368505" y="2781518"/>
            <a:chExt cx="1288600" cy="1288596"/>
          </a:xfrm>
        </p:grpSpPr>
        <p:sp>
          <p:nvSpPr>
            <p:cNvPr id="351" name="Oval 350">
              <a:extLst>
                <a:ext uri="{FF2B5EF4-FFF2-40B4-BE49-F238E27FC236}">
                  <a16:creationId xmlns:a16="http://schemas.microsoft.com/office/drawing/2014/main" id="{B24DAD59-BF8E-451B-8BA0-E05D71C7FAF9}"/>
                </a:ext>
              </a:extLst>
            </p:cNvPr>
            <p:cNvSpPr/>
            <p:nvPr/>
          </p:nvSpPr>
          <p:spPr bwMode="auto">
            <a:xfrm>
              <a:off x="1368505" y="2781518"/>
              <a:ext cx="1288600" cy="1288596"/>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52" name="Group 351">
              <a:extLst>
                <a:ext uri="{FF2B5EF4-FFF2-40B4-BE49-F238E27FC236}">
                  <a16:creationId xmlns:a16="http://schemas.microsoft.com/office/drawing/2014/main" id="{06F8ADFC-132E-4A20-85AA-E6422240E451}"/>
                </a:ext>
              </a:extLst>
            </p:cNvPr>
            <p:cNvGrpSpPr/>
            <p:nvPr/>
          </p:nvGrpSpPr>
          <p:grpSpPr>
            <a:xfrm>
              <a:off x="1685695" y="3078164"/>
              <a:ext cx="654219" cy="657697"/>
              <a:chOff x="836613" y="-2738438"/>
              <a:chExt cx="895350" cy="900113"/>
            </a:xfrm>
          </p:grpSpPr>
          <p:sp>
            <p:nvSpPr>
              <p:cNvPr id="353" name="Rectangle 352">
                <a:extLst>
                  <a:ext uri="{FF2B5EF4-FFF2-40B4-BE49-F238E27FC236}">
                    <a16:creationId xmlns:a16="http://schemas.microsoft.com/office/drawing/2014/main" id="{3D2AF147-04E6-4650-89FF-8A1C2AB2C68E}"/>
                  </a:ext>
                </a:extLst>
              </p:cNvPr>
              <p:cNvSpPr>
                <a:spLocks noChangeArrowheads="1"/>
              </p:cNvSpPr>
              <p:nvPr/>
            </p:nvSpPr>
            <p:spPr bwMode="auto">
              <a:xfrm>
                <a:off x="836613" y="-2365375"/>
                <a:ext cx="728663" cy="520700"/>
              </a:xfrm>
              <a:prstGeom prst="rect">
                <a:avLst/>
              </a:prstGeom>
              <a:noFill/>
              <a:ln w="254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4" name="Line 5">
                <a:extLst>
                  <a:ext uri="{FF2B5EF4-FFF2-40B4-BE49-F238E27FC236}">
                    <a16:creationId xmlns:a16="http://schemas.microsoft.com/office/drawing/2014/main" id="{CAE8CC2C-E0FF-470B-80F1-FD062B807EDA}"/>
                  </a:ext>
                </a:extLst>
              </p:cNvPr>
              <p:cNvSpPr>
                <a:spLocks noChangeShapeType="1"/>
              </p:cNvSpPr>
              <p:nvPr/>
            </p:nvSpPr>
            <p:spPr bwMode="auto">
              <a:xfrm>
                <a:off x="1079501" y="-2365375"/>
                <a:ext cx="0" cy="52705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5" name="Line 6">
                <a:extLst>
                  <a:ext uri="{FF2B5EF4-FFF2-40B4-BE49-F238E27FC236}">
                    <a16:creationId xmlns:a16="http://schemas.microsoft.com/office/drawing/2014/main" id="{0F3EB567-25B7-4C63-B933-16F3D62DFA5B}"/>
                  </a:ext>
                </a:extLst>
              </p:cNvPr>
              <p:cNvSpPr>
                <a:spLocks noChangeShapeType="1"/>
              </p:cNvSpPr>
              <p:nvPr/>
            </p:nvSpPr>
            <p:spPr bwMode="auto">
              <a:xfrm>
                <a:off x="1322388" y="-2365375"/>
                <a:ext cx="0" cy="52070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6" name="Line 7">
                <a:extLst>
                  <a:ext uri="{FF2B5EF4-FFF2-40B4-BE49-F238E27FC236}">
                    <a16:creationId xmlns:a16="http://schemas.microsoft.com/office/drawing/2014/main" id="{81BAA3AF-6756-4AA7-895A-4FF1BFB5BC64}"/>
                  </a:ext>
                </a:extLst>
              </p:cNvPr>
              <p:cNvSpPr>
                <a:spLocks noChangeShapeType="1"/>
              </p:cNvSpPr>
              <p:nvPr/>
            </p:nvSpPr>
            <p:spPr bwMode="auto">
              <a:xfrm>
                <a:off x="836613" y="-2233613"/>
                <a:ext cx="728663" cy="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7" name="Line 8">
                <a:extLst>
                  <a:ext uri="{FF2B5EF4-FFF2-40B4-BE49-F238E27FC236}">
                    <a16:creationId xmlns:a16="http://schemas.microsoft.com/office/drawing/2014/main" id="{582C9A57-7877-4AB4-9DB3-2F9BCBD625B1}"/>
                  </a:ext>
                </a:extLst>
              </p:cNvPr>
              <p:cNvSpPr>
                <a:spLocks noChangeShapeType="1"/>
              </p:cNvSpPr>
              <p:nvPr/>
            </p:nvSpPr>
            <p:spPr bwMode="auto">
              <a:xfrm>
                <a:off x="836613" y="-2103438"/>
                <a:ext cx="728663" cy="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8" name="Line 9">
                <a:extLst>
                  <a:ext uri="{FF2B5EF4-FFF2-40B4-BE49-F238E27FC236}">
                    <a16:creationId xmlns:a16="http://schemas.microsoft.com/office/drawing/2014/main" id="{F7F60250-A1CB-4F90-B097-7C72CCB6BD58}"/>
                  </a:ext>
                </a:extLst>
              </p:cNvPr>
              <p:cNvSpPr>
                <a:spLocks noChangeShapeType="1"/>
              </p:cNvSpPr>
              <p:nvPr/>
            </p:nvSpPr>
            <p:spPr bwMode="auto">
              <a:xfrm>
                <a:off x="836613" y="-1971675"/>
                <a:ext cx="728663" cy="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9" name="Freeform 10">
                <a:extLst>
                  <a:ext uri="{FF2B5EF4-FFF2-40B4-BE49-F238E27FC236}">
                    <a16:creationId xmlns:a16="http://schemas.microsoft.com/office/drawing/2014/main" id="{6C7E1E3A-6A93-4BF3-84F9-7AD17AE14F25}"/>
                  </a:ext>
                </a:extLst>
              </p:cNvPr>
              <p:cNvSpPr>
                <a:spLocks/>
              </p:cNvSpPr>
              <p:nvPr/>
            </p:nvSpPr>
            <p:spPr bwMode="auto">
              <a:xfrm>
                <a:off x="1004888" y="-2738438"/>
                <a:ext cx="727075" cy="569912"/>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254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47" name="brain_2" title="Icon of a brain with circles and connection lines inside">
            <a:extLst>
              <a:ext uri="{FF2B5EF4-FFF2-40B4-BE49-F238E27FC236}">
                <a16:creationId xmlns:a16="http://schemas.microsoft.com/office/drawing/2014/main" id="{82789F42-4368-493A-8FB2-F7B26D5FC215}"/>
              </a:ext>
            </a:extLst>
          </p:cNvPr>
          <p:cNvSpPr>
            <a:spLocks noChangeAspect="1" noEditPoints="1"/>
          </p:cNvSpPr>
          <p:nvPr/>
        </p:nvSpPr>
        <p:spPr bwMode="auto">
          <a:xfrm>
            <a:off x="632368" y="2057925"/>
            <a:ext cx="402311" cy="26976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2700" cap="sq">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226599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F8334D4-2B9D-4C29-86B3-33932AB44345}"/>
              </a:ext>
            </a:extLst>
          </p:cNvPr>
          <p:cNvGrpSpPr/>
          <p:nvPr/>
        </p:nvGrpSpPr>
        <p:grpSpPr>
          <a:xfrm>
            <a:off x="10265958" y="0"/>
            <a:ext cx="1382701" cy="1143000"/>
            <a:chOff x="585217" y="0"/>
            <a:chExt cx="745914" cy="1143000"/>
          </a:xfrm>
        </p:grpSpPr>
        <p:grpSp>
          <p:nvGrpSpPr>
            <p:cNvPr id="16" name="Group 15">
              <a:extLst>
                <a:ext uri="{FF2B5EF4-FFF2-40B4-BE49-F238E27FC236}">
                  <a16:creationId xmlns:a16="http://schemas.microsoft.com/office/drawing/2014/main" id="{A40A7C23-8174-45B9-B4F0-C4C86E2295A4}"/>
                </a:ext>
              </a:extLst>
            </p:cNvPr>
            <p:cNvGrpSpPr/>
            <p:nvPr/>
          </p:nvGrpSpPr>
          <p:grpSpPr>
            <a:xfrm>
              <a:off x="585217" y="0"/>
              <a:ext cx="745914" cy="1143000"/>
              <a:chOff x="490749" y="2984912"/>
              <a:chExt cx="1872140" cy="2557382"/>
            </a:xfrm>
          </p:grpSpPr>
          <p:sp>
            <p:nvSpPr>
              <p:cNvPr id="18" name="04R">
                <a:extLst>
                  <a:ext uri="{FF2B5EF4-FFF2-40B4-BE49-F238E27FC236}">
                    <a16:creationId xmlns:a16="http://schemas.microsoft.com/office/drawing/2014/main" id="{B1142AB6-F87D-4235-9E81-0CB90D72CF1B}"/>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04R">
                <a:extLst>
                  <a:ext uri="{FF2B5EF4-FFF2-40B4-BE49-F238E27FC236}">
                    <a16:creationId xmlns:a16="http://schemas.microsoft.com/office/drawing/2014/main" id="{78FE0382-5DCB-4172-B649-5C3134BEF773}"/>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7" name="Rectangle 16">
              <a:extLst>
                <a:ext uri="{FF2B5EF4-FFF2-40B4-BE49-F238E27FC236}">
                  <a16:creationId xmlns:a16="http://schemas.microsoft.com/office/drawing/2014/main" id="{6295D212-49E0-4AE9-A45E-434462117A6B}"/>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78D4"/>
                  </a:solidFill>
                  <a:effectLst/>
                  <a:uLnTx/>
                  <a:uFillTx/>
                  <a:latin typeface="Segoe UI Semibold"/>
                  <a:ea typeface="+mn-ea"/>
                  <a:cs typeface="Segoe UI" pitchFamily="34" charset="0"/>
                </a:rPr>
                <a:t>$50</a:t>
              </a:r>
            </a:p>
          </p:txBody>
        </p:sp>
      </p:grpSp>
      <p:grpSp>
        <p:nvGrpSpPr>
          <p:cNvPr id="14" name="Group 13">
            <a:extLst>
              <a:ext uri="{FF2B5EF4-FFF2-40B4-BE49-F238E27FC236}">
                <a16:creationId xmlns:a16="http://schemas.microsoft.com/office/drawing/2014/main" id="{D069AD47-A1AD-4362-873A-8E514A430D82}"/>
              </a:ext>
            </a:extLst>
          </p:cNvPr>
          <p:cNvGrpSpPr/>
          <p:nvPr/>
        </p:nvGrpSpPr>
        <p:grpSpPr>
          <a:xfrm>
            <a:off x="910997" y="2626466"/>
            <a:ext cx="1867676" cy="1867670"/>
            <a:chOff x="1268087" y="58194"/>
            <a:chExt cx="3607256" cy="3607244"/>
          </a:xfrm>
        </p:grpSpPr>
        <p:sp>
          <p:nvSpPr>
            <p:cNvPr id="3" name="Oval 2">
              <a:extLst>
                <a:ext uri="{FF2B5EF4-FFF2-40B4-BE49-F238E27FC236}">
                  <a16:creationId xmlns:a16="http://schemas.microsoft.com/office/drawing/2014/main" id="{80A2326D-ED6E-4B2B-B495-F6912BE583DE}"/>
                </a:ext>
              </a:extLst>
            </p:cNvPr>
            <p:cNvSpPr/>
            <p:nvPr/>
          </p:nvSpPr>
          <p:spPr bwMode="auto">
            <a:xfrm>
              <a:off x="1268087" y="58194"/>
              <a:ext cx="3607256" cy="3607244"/>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TextBox 12">
              <a:extLst>
                <a:ext uri="{FF2B5EF4-FFF2-40B4-BE49-F238E27FC236}">
                  <a16:creationId xmlns:a16="http://schemas.microsoft.com/office/drawing/2014/main" id="{8E3FADC8-17A4-4F60-9982-49829341096D}"/>
                </a:ext>
              </a:extLst>
            </p:cNvPr>
            <p:cNvSpPr txBox="1"/>
            <p:nvPr/>
          </p:nvSpPr>
          <p:spPr>
            <a:xfrm>
              <a:off x="2440119" y="58194"/>
              <a:ext cx="1263193" cy="341805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srgbClr val="077BD6"/>
                  </a:solidFill>
                  <a:effectLst/>
                  <a:uLnTx/>
                  <a:uFillTx/>
                  <a:latin typeface="Segoe UI Semibold"/>
                  <a:ea typeface="+mn-ea"/>
                  <a:cs typeface="+mn-cs"/>
                </a:rPr>
                <a:t>?</a:t>
              </a:r>
            </a:p>
          </p:txBody>
        </p:sp>
      </p:grpSp>
      <p:sp>
        <p:nvSpPr>
          <p:cNvPr id="20" name="Rectangle 19">
            <a:extLst>
              <a:ext uri="{FF2B5EF4-FFF2-40B4-BE49-F238E27FC236}">
                <a16:creationId xmlns:a16="http://schemas.microsoft.com/office/drawing/2014/main" id="{D0CA9F04-0D07-4BC2-88EC-9DF450592FDC}"/>
              </a:ext>
            </a:extLst>
          </p:cNvPr>
          <p:cNvSpPr/>
          <p:nvPr/>
        </p:nvSpPr>
        <p:spPr>
          <a:xfrm>
            <a:off x="3143777" y="2827050"/>
            <a:ext cx="8053748" cy="258532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77BD6"/>
                </a:solidFill>
                <a:effectLst/>
                <a:uLnTx/>
                <a:uFillTx/>
                <a:latin typeface="Segoe UI"/>
                <a:ea typeface="+mn-ea"/>
                <a:cs typeface="+mn-cs"/>
              </a:rPr>
              <a:t>What data can you ingest in Azure Sentinel at no cost?</a:t>
            </a:r>
          </a:p>
        </p:txBody>
      </p:sp>
    </p:spTree>
    <p:extLst>
      <p:ext uri="{BB962C8B-B14F-4D97-AF65-F5344CB8AC3E}">
        <p14:creationId xmlns:p14="http://schemas.microsoft.com/office/powerpoint/2010/main" val="41949831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F8334D4-2B9D-4C29-86B3-33932AB44345}"/>
              </a:ext>
            </a:extLst>
          </p:cNvPr>
          <p:cNvGrpSpPr/>
          <p:nvPr/>
        </p:nvGrpSpPr>
        <p:grpSpPr>
          <a:xfrm>
            <a:off x="10265958" y="0"/>
            <a:ext cx="1382701" cy="1143000"/>
            <a:chOff x="585217" y="0"/>
            <a:chExt cx="745914" cy="1143000"/>
          </a:xfrm>
        </p:grpSpPr>
        <p:grpSp>
          <p:nvGrpSpPr>
            <p:cNvPr id="16" name="Group 15">
              <a:extLst>
                <a:ext uri="{FF2B5EF4-FFF2-40B4-BE49-F238E27FC236}">
                  <a16:creationId xmlns:a16="http://schemas.microsoft.com/office/drawing/2014/main" id="{A40A7C23-8174-45B9-B4F0-C4C86E2295A4}"/>
                </a:ext>
              </a:extLst>
            </p:cNvPr>
            <p:cNvGrpSpPr/>
            <p:nvPr/>
          </p:nvGrpSpPr>
          <p:grpSpPr>
            <a:xfrm>
              <a:off x="585217" y="0"/>
              <a:ext cx="745914" cy="1143000"/>
              <a:chOff x="490749" y="2984912"/>
              <a:chExt cx="1872140" cy="2557382"/>
            </a:xfrm>
          </p:grpSpPr>
          <p:sp>
            <p:nvSpPr>
              <p:cNvPr id="18" name="04R">
                <a:extLst>
                  <a:ext uri="{FF2B5EF4-FFF2-40B4-BE49-F238E27FC236}">
                    <a16:creationId xmlns:a16="http://schemas.microsoft.com/office/drawing/2014/main" id="{B1142AB6-F87D-4235-9E81-0CB90D72CF1B}"/>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04R">
                <a:extLst>
                  <a:ext uri="{FF2B5EF4-FFF2-40B4-BE49-F238E27FC236}">
                    <a16:creationId xmlns:a16="http://schemas.microsoft.com/office/drawing/2014/main" id="{78FE0382-5DCB-4172-B649-5C3134BEF773}"/>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7" name="Rectangle 16">
              <a:extLst>
                <a:ext uri="{FF2B5EF4-FFF2-40B4-BE49-F238E27FC236}">
                  <a16:creationId xmlns:a16="http://schemas.microsoft.com/office/drawing/2014/main" id="{6295D212-49E0-4AE9-A45E-434462117A6B}"/>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78D4"/>
                  </a:solidFill>
                  <a:effectLst/>
                  <a:uLnTx/>
                  <a:uFillTx/>
                  <a:latin typeface="Segoe UI Semibold"/>
                  <a:ea typeface="+mn-ea"/>
                  <a:cs typeface="Segoe UI" pitchFamily="34" charset="0"/>
                </a:rPr>
                <a:t>$50</a:t>
              </a:r>
            </a:p>
          </p:txBody>
        </p:sp>
      </p:grpSp>
      <p:grpSp>
        <p:nvGrpSpPr>
          <p:cNvPr id="14" name="Group 13">
            <a:extLst>
              <a:ext uri="{FF2B5EF4-FFF2-40B4-BE49-F238E27FC236}">
                <a16:creationId xmlns:a16="http://schemas.microsoft.com/office/drawing/2014/main" id="{D069AD47-A1AD-4362-873A-8E514A430D82}"/>
              </a:ext>
            </a:extLst>
          </p:cNvPr>
          <p:cNvGrpSpPr/>
          <p:nvPr/>
        </p:nvGrpSpPr>
        <p:grpSpPr>
          <a:xfrm>
            <a:off x="910997" y="2626466"/>
            <a:ext cx="1867676" cy="1867670"/>
            <a:chOff x="1268087" y="58194"/>
            <a:chExt cx="3607256" cy="3607244"/>
          </a:xfrm>
        </p:grpSpPr>
        <p:sp>
          <p:nvSpPr>
            <p:cNvPr id="3" name="Oval 2">
              <a:extLst>
                <a:ext uri="{FF2B5EF4-FFF2-40B4-BE49-F238E27FC236}">
                  <a16:creationId xmlns:a16="http://schemas.microsoft.com/office/drawing/2014/main" id="{80A2326D-ED6E-4B2B-B495-F6912BE583DE}"/>
                </a:ext>
              </a:extLst>
            </p:cNvPr>
            <p:cNvSpPr/>
            <p:nvPr/>
          </p:nvSpPr>
          <p:spPr bwMode="auto">
            <a:xfrm>
              <a:off x="1268087" y="58194"/>
              <a:ext cx="3607256" cy="3607244"/>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TextBox 12">
              <a:extLst>
                <a:ext uri="{FF2B5EF4-FFF2-40B4-BE49-F238E27FC236}">
                  <a16:creationId xmlns:a16="http://schemas.microsoft.com/office/drawing/2014/main" id="{8E3FADC8-17A4-4F60-9982-49829341096D}"/>
                </a:ext>
              </a:extLst>
            </p:cNvPr>
            <p:cNvSpPr txBox="1"/>
            <p:nvPr/>
          </p:nvSpPr>
          <p:spPr>
            <a:xfrm>
              <a:off x="2115031" y="58194"/>
              <a:ext cx="1913367" cy="341805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srgbClr val="077BD6"/>
                  </a:solidFill>
                  <a:effectLst/>
                  <a:uLnTx/>
                  <a:uFillTx/>
                  <a:latin typeface="Segoe UI Semibold"/>
                  <a:ea typeface="+mn-ea"/>
                  <a:cs typeface="+mn-cs"/>
                </a:rPr>
                <a:t>A</a:t>
              </a:r>
            </a:p>
          </p:txBody>
        </p:sp>
      </p:grpSp>
      <p:sp>
        <p:nvSpPr>
          <p:cNvPr id="20" name="Rectangle 19">
            <a:extLst>
              <a:ext uri="{FF2B5EF4-FFF2-40B4-BE49-F238E27FC236}">
                <a16:creationId xmlns:a16="http://schemas.microsoft.com/office/drawing/2014/main" id="{D0CA9F04-0D07-4BC2-88EC-9DF450592FDC}"/>
              </a:ext>
            </a:extLst>
          </p:cNvPr>
          <p:cNvSpPr/>
          <p:nvPr/>
        </p:nvSpPr>
        <p:spPr>
          <a:xfrm>
            <a:off x="3143777" y="2827050"/>
            <a:ext cx="8193233" cy="255454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77BD6"/>
                </a:solidFill>
                <a:effectLst/>
                <a:uLnTx/>
                <a:uFillTx/>
                <a:latin typeface="Segoe UI"/>
                <a:ea typeface="+mn-ea"/>
                <a:cs typeface="+mn-cs"/>
              </a:rPr>
              <a:t>Azure Activity Logs, Office 365 Activity Logs, Alerts from Microsoft Threat Protection are available at no cost.</a:t>
            </a:r>
          </a:p>
        </p:txBody>
      </p:sp>
    </p:spTree>
    <p:extLst>
      <p:ext uri="{BB962C8B-B14F-4D97-AF65-F5344CB8AC3E}">
        <p14:creationId xmlns:p14="http://schemas.microsoft.com/office/powerpoint/2010/main" val="78820324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nergy City line">
            <a:extLst>
              <a:ext uri="{FF2B5EF4-FFF2-40B4-BE49-F238E27FC236}">
                <a16:creationId xmlns:a16="http://schemas.microsoft.com/office/drawing/2014/main" id="{EE00B57A-304B-4DEE-83FE-F277ECC602FA}"/>
              </a:ext>
            </a:extLst>
          </p:cNvPr>
          <p:cNvCxnSpPr>
            <a:cxnSpLocks/>
            <a:stCxn id="26" idx="3"/>
          </p:cNvCxnSpPr>
          <p:nvPr/>
        </p:nvCxnSpPr>
        <p:spPr>
          <a:xfrm flipH="1">
            <a:off x="-87715" y="3070832"/>
            <a:ext cx="373102" cy="304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1" name="Energy City line">
            <a:extLst>
              <a:ext uri="{FF2B5EF4-FFF2-40B4-BE49-F238E27FC236}">
                <a16:creationId xmlns:a16="http://schemas.microsoft.com/office/drawing/2014/main" id="{F3580F9C-5F4C-4BE1-8CD3-C194F36AFBD9}"/>
              </a:ext>
            </a:extLst>
          </p:cNvPr>
          <p:cNvCxnSpPr>
            <a:cxnSpLocks/>
            <a:endCxn id="26" idx="6"/>
          </p:cNvCxnSpPr>
          <p:nvPr/>
        </p:nvCxnSpPr>
        <p:spPr>
          <a:xfrm flipH="1" flipV="1">
            <a:off x="449990" y="3052354"/>
            <a:ext cx="1478808" cy="302983"/>
          </a:xfrm>
          <a:prstGeom prst="line">
            <a:avLst/>
          </a:prstGeom>
          <a:noFill/>
          <a:ln w="25400" cap="flat">
            <a:solidFill>
              <a:srgbClr val="D2D2D2"/>
            </a:solidFill>
            <a:prstDash val="solid"/>
            <a:miter lim="800000"/>
            <a:headEnd type="oval" w="lg" len="lg"/>
            <a:tailEnd/>
          </a:ln>
          <a:extLst>
            <a:ext uri="{909E8E84-426E-40DD-AFC4-6F175D3DCCD1}">
              <a14:hiddenFill xmlns:a14="http://schemas.microsoft.com/office/drawing/2010/main">
                <a:noFill/>
              </a14:hiddenFill>
            </a:ext>
          </a:extLst>
        </p:spPr>
      </p:cxnSp>
      <p:cxnSp>
        <p:nvCxnSpPr>
          <p:cNvPr id="12" name="Energy City line">
            <a:extLst>
              <a:ext uri="{FF2B5EF4-FFF2-40B4-BE49-F238E27FC236}">
                <a16:creationId xmlns:a16="http://schemas.microsoft.com/office/drawing/2014/main" id="{2E3254C8-EFFF-4875-883B-F63B0096B98A}"/>
              </a:ext>
            </a:extLst>
          </p:cNvPr>
          <p:cNvCxnSpPr>
            <a:cxnSpLocks/>
          </p:cNvCxnSpPr>
          <p:nvPr/>
        </p:nvCxnSpPr>
        <p:spPr>
          <a:xfrm flipH="1">
            <a:off x="1140358" y="6245238"/>
            <a:ext cx="854545" cy="77879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3" name="Energy City line">
            <a:extLst>
              <a:ext uri="{FF2B5EF4-FFF2-40B4-BE49-F238E27FC236}">
                <a16:creationId xmlns:a16="http://schemas.microsoft.com/office/drawing/2014/main" id="{4E538E58-D87E-4C9C-9A49-6CA52CF61684}"/>
              </a:ext>
            </a:extLst>
          </p:cNvPr>
          <p:cNvCxnSpPr>
            <a:cxnSpLocks/>
            <a:endCxn id="23" idx="4"/>
          </p:cNvCxnSpPr>
          <p:nvPr/>
        </p:nvCxnSpPr>
        <p:spPr>
          <a:xfrm>
            <a:off x="1763095" y="4735278"/>
            <a:ext cx="223038" cy="16133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4" name="Energy City line">
            <a:extLst>
              <a:ext uri="{FF2B5EF4-FFF2-40B4-BE49-F238E27FC236}">
                <a16:creationId xmlns:a16="http://schemas.microsoft.com/office/drawing/2014/main" id="{43C8E3BB-78F7-4B86-AC72-47EC975194F8}"/>
              </a:ext>
            </a:extLst>
          </p:cNvPr>
          <p:cNvCxnSpPr>
            <a:cxnSpLocks/>
          </p:cNvCxnSpPr>
          <p:nvPr/>
        </p:nvCxnSpPr>
        <p:spPr>
          <a:xfrm>
            <a:off x="831511" y="2233164"/>
            <a:ext cx="1097287" cy="1122173"/>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5" name="Energy City line">
            <a:extLst>
              <a:ext uri="{FF2B5EF4-FFF2-40B4-BE49-F238E27FC236}">
                <a16:creationId xmlns:a16="http://schemas.microsoft.com/office/drawing/2014/main" id="{0B2E7F5D-3AC3-47F9-B288-E186DE9BC428}"/>
              </a:ext>
            </a:extLst>
          </p:cNvPr>
          <p:cNvCxnSpPr>
            <a:cxnSpLocks/>
          </p:cNvCxnSpPr>
          <p:nvPr/>
        </p:nvCxnSpPr>
        <p:spPr>
          <a:xfrm>
            <a:off x="397810" y="5022362"/>
            <a:ext cx="768163" cy="74620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6" name="Energy City line">
            <a:extLst>
              <a:ext uri="{FF2B5EF4-FFF2-40B4-BE49-F238E27FC236}">
                <a16:creationId xmlns:a16="http://schemas.microsoft.com/office/drawing/2014/main" id="{8878E8B8-C9CD-4B11-9E04-D7F29A650EA6}"/>
              </a:ext>
            </a:extLst>
          </p:cNvPr>
          <p:cNvCxnSpPr>
            <a:cxnSpLocks/>
          </p:cNvCxnSpPr>
          <p:nvPr/>
        </p:nvCxnSpPr>
        <p:spPr>
          <a:xfrm flipV="1">
            <a:off x="403225" y="4698131"/>
            <a:ext cx="1291659" cy="29174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7" name="Energy City line">
            <a:extLst>
              <a:ext uri="{FF2B5EF4-FFF2-40B4-BE49-F238E27FC236}">
                <a16:creationId xmlns:a16="http://schemas.microsoft.com/office/drawing/2014/main" id="{D40910F3-2A23-401E-BCF8-5CE8A429EC6F}"/>
              </a:ext>
            </a:extLst>
          </p:cNvPr>
          <p:cNvCxnSpPr>
            <a:cxnSpLocks/>
            <a:endCxn id="25" idx="0"/>
          </p:cNvCxnSpPr>
          <p:nvPr/>
        </p:nvCxnSpPr>
        <p:spPr>
          <a:xfrm flipH="1">
            <a:off x="400471" y="3375359"/>
            <a:ext cx="1528327" cy="154898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8" name="Energy City line">
            <a:extLst>
              <a:ext uri="{FF2B5EF4-FFF2-40B4-BE49-F238E27FC236}">
                <a16:creationId xmlns:a16="http://schemas.microsoft.com/office/drawing/2014/main" id="{4C090B08-7D38-4B58-B3FE-342E3F71FF67}"/>
              </a:ext>
            </a:extLst>
          </p:cNvPr>
          <p:cNvCxnSpPr>
            <a:cxnSpLocks/>
            <a:stCxn id="22" idx="3"/>
          </p:cNvCxnSpPr>
          <p:nvPr/>
        </p:nvCxnSpPr>
        <p:spPr>
          <a:xfrm flipH="1">
            <a:off x="854617" y="1653603"/>
            <a:ext cx="950831" cy="56072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19" name="04R">
            <a:extLst>
              <a:ext uri="{FF2B5EF4-FFF2-40B4-BE49-F238E27FC236}">
                <a16:creationId xmlns:a16="http://schemas.microsoft.com/office/drawing/2014/main" id="{33189F12-60EF-4A3B-B0E3-BB83A9EDE76D}"/>
              </a:ext>
            </a:extLst>
          </p:cNvPr>
          <p:cNvSpPr/>
          <p:nvPr/>
        </p:nvSpPr>
        <p:spPr bwMode="auto">
          <a:xfrm>
            <a:off x="2786267" y="2999928"/>
            <a:ext cx="5088192" cy="85814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a:ln w="3175">
                  <a:noFill/>
                </a:ln>
                <a:solidFill>
                  <a:srgbClr val="2F2F2F"/>
                </a:solidFill>
                <a:effectLst/>
                <a:uLnTx/>
                <a:uFillTx/>
                <a:latin typeface="Segoe UI Semibold"/>
                <a:ea typeface="+mn-ea"/>
                <a:cs typeface="Segoe UI Semilight" panose="020B0402040204020203" pitchFamily="34" charset="0"/>
              </a:rPr>
              <a:t>Analytics</a:t>
            </a:r>
            <a:endParaRPr kumimoji="0" lang="en-US" sz="4400" b="0" i="0" u="none" strike="noStrike" kern="0" cap="none" spc="0" normalizeH="0" baseline="0" noProof="0">
              <a:ln w="3175">
                <a:noFill/>
              </a:ln>
              <a:solidFill>
                <a:srgbClr val="0078D4"/>
              </a:solidFill>
              <a:effectLst/>
              <a:uLnTx/>
              <a:uFillTx/>
              <a:latin typeface="Segoe UI Semibold"/>
              <a:ea typeface="+mn-ea"/>
              <a:cs typeface="Segoe UI Semilight" panose="020B0402040204020203" pitchFamily="34" charset="0"/>
            </a:endParaRPr>
          </a:p>
        </p:txBody>
      </p:sp>
      <p:cxnSp>
        <p:nvCxnSpPr>
          <p:cNvPr id="20" name="Energy City line">
            <a:extLst>
              <a:ext uri="{FF2B5EF4-FFF2-40B4-BE49-F238E27FC236}">
                <a16:creationId xmlns:a16="http://schemas.microsoft.com/office/drawing/2014/main" id="{3FFB27DB-7570-4434-91C4-F100EF6C6D30}"/>
              </a:ext>
            </a:extLst>
          </p:cNvPr>
          <p:cNvCxnSpPr>
            <a:cxnSpLocks/>
          </p:cNvCxnSpPr>
          <p:nvPr/>
        </p:nvCxnSpPr>
        <p:spPr>
          <a:xfrm>
            <a:off x="703568" y="651244"/>
            <a:ext cx="1159609" cy="9328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 name="Energy City line">
            <a:extLst>
              <a:ext uri="{FF2B5EF4-FFF2-40B4-BE49-F238E27FC236}">
                <a16:creationId xmlns:a16="http://schemas.microsoft.com/office/drawing/2014/main" id="{33649FA4-4F17-4728-9AB1-F9CCD1264D63}"/>
              </a:ext>
            </a:extLst>
          </p:cNvPr>
          <p:cNvCxnSpPr>
            <a:cxnSpLocks/>
          </p:cNvCxnSpPr>
          <p:nvPr/>
        </p:nvCxnSpPr>
        <p:spPr>
          <a:xfrm flipV="1">
            <a:off x="686574" y="-43937"/>
            <a:ext cx="168043" cy="6297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22" name="Oval 129">
            <a:extLst>
              <a:ext uri="{FF2B5EF4-FFF2-40B4-BE49-F238E27FC236}">
                <a16:creationId xmlns:a16="http://schemas.microsoft.com/office/drawing/2014/main" id="{BC9D12B1-11DF-4D51-8C8D-47272902F95C}"/>
              </a:ext>
            </a:extLst>
          </p:cNvPr>
          <p:cNvSpPr>
            <a:spLocks noChangeArrowheads="1"/>
          </p:cNvSpPr>
          <p:nvPr/>
        </p:nvSpPr>
        <p:spPr bwMode="auto">
          <a:xfrm rot="965671">
            <a:off x="1794280" y="15206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 name="Oval 129">
            <a:extLst>
              <a:ext uri="{FF2B5EF4-FFF2-40B4-BE49-F238E27FC236}">
                <a16:creationId xmlns:a16="http://schemas.microsoft.com/office/drawing/2014/main" id="{231592DB-6D92-4DB2-ABDD-6F49E71F290C}"/>
              </a:ext>
            </a:extLst>
          </p:cNvPr>
          <p:cNvSpPr>
            <a:spLocks noChangeArrowheads="1"/>
          </p:cNvSpPr>
          <p:nvPr/>
        </p:nvSpPr>
        <p:spPr bwMode="auto">
          <a:xfrm rot="21402438">
            <a:off x="1891341" y="616951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 name="Oval 129">
            <a:extLst>
              <a:ext uri="{FF2B5EF4-FFF2-40B4-BE49-F238E27FC236}">
                <a16:creationId xmlns:a16="http://schemas.microsoft.com/office/drawing/2014/main" id="{29A57520-5FE7-4FD0-AD5F-D5078D2F94D5}"/>
              </a:ext>
            </a:extLst>
          </p:cNvPr>
          <p:cNvSpPr>
            <a:spLocks noChangeArrowheads="1"/>
          </p:cNvSpPr>
          <p:nvPr/>
        </p:nvSpPr>
        <p:spPr bwMode="auto">
          <a:xfrm rot="965671">
            <a:off x="581507" y="5259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 name="Oval 129">
            <a:extLst>
              <a:ext uri="{FF2B5EF4-FFF2-40B4-BE49-F238E27FC236}">
                <a16:creationId xmlns:a16="http://schemas.microsoft.com/office/drawing/2014/main" id="{19C036D5-1854-494F-97F6-9E99D81502AA}"/>
              </a:ext>
            </a:extLst>
          </p:cNvPr>
          <p:cNvSpPr>
            <a:spLocks noChangeArrowheads="1"/>
          </p:cNvSpPr>
          <p:nvPr/>
        </p:nvSpPr>
        <p:spPr bwMode="auto">
          <a:xfrm rot="1440981">
            <a:off x="274344" y="491657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 name="Oval 129">
            <a:extLst>
              <a:ext uri="{FF2B5EF4-FFF2-40B4-BE49-F238E27FC236}">
                <a16:creationId xmlns:a16="http://schemas.microsoft.com/office/drawing/2014/main" id="{173A3698-F116-4292-8AB3-14A2AE243D1C}"/>
              </a:ext>
            </a:extLst>
          </p:cNvPr>
          <p:cNvSpPr>
            <a:spLocks noChangeArrowheads="1"/>
          </p:cNvSpPr>
          <p:nvPr/>
        </p:nvSpPr>
        <p:spPr bwMode="auto">
          <a:xfrm rot="965671">
            <a:off x="274219" y="293786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1821D0C3-2433-4924-8511-21966720F051}"/>
              </a:ext>
            </a:extLst>
          </p:cNvPr>
          <p:cNvGrpSpPr/>
          <p:nvPr/>
        </p:nvGrpSpPr>
        <p:grpSpPr>
          <a:xfrm>
            <a:off x="587529" y="1945831"/>
            <a:ext cx="494604" cy="494604"/>
            <a:chOff x="587529" y="1945831"/>
            <a:chExt cx="494604" cy="494604"/>
          </a:xfrm>
        </p:grpSpPr>
        <p:sp>
          <p:nvSpPr>
            <p:cNvPr id="31" name="Oval 30">
              <a:extLst>
                <a:ext uri="{FF2B5EF4-FFF2-40B4-BE49-F238E27FC236}">
                  <a16:creationId xmlns:a16="http://schemas.microsoft.com/office/drawing/2014/main" id="{5CD169FF-F1A7-4C2C-A6F2-ABD84A1D4627}"/>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 name="Group 31">
              <a:extLst>
                <a:ext uri="{FF2B5EF4-FFF2-40B4-BE49-F238E27FC236}">
                  <a16:creationId xmlns:a16="http://schemas.microsoft.com/office/drawing/2014/main" id="{E367B48B-2AFB-4848-9776-81E7D7330134}"/>
                </a:ext>
              </a:extLst>
            </p:cNvPr>
            <p:cNvGrpSpPr/>
            <p:nvPr/>
          </p:nvGrpSpPr>
          <p:grpSpPr>
            <a:xfrm>
              <a:off x="703568" y="2056528"/>
              <a:ext cx="259340" cy="252832"/>
              <a:chOff x="783093" y="-2783562"/>
              <a:chExt cx="1002275" cy="977133"/>
            </a:xfrm>
          </p:grpSpPr>
          <p:sp>
            <p:nvSpPr>
              <p:cNvPr id="33" name="Rectangle 32">
                <a:extLst>
                  <a:ext uri="{FF2B5EF4-FFF2-40B4-BE49-F238E27FC236}">
                    <a16:creationId xmlns:a16="http://schemas.microsoft.com/office/drawing/2014/main" id="{08D6C03D-8EF0-4ED7-99B0-9F80439F2542}"/>
                  </a:ext>
                </a:extLst>
              </p:cNvPr>
              <p:cNvSpPr>
                <a:spLocks noChangeArrowheads="1"/>
              </p:cNvSpPr>
              <p:nvPr/>
            </p:nvSpPr>
            <p:spPr bwMode="auto">
              <a:xfrm>
                <a:off x="783093" y="-2403620"/>
                <a:ext cx="835705" cy="597191"/>
              </a:xfrm>
              <a:prstGeom prst="rect">
                <a:avLst/>
              </a:pr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4" name="Line 5">
                <a:extLst>
                  <a:ext uri="{FF2B5EF4-FFF2-40B4-BE49-F238E27FC236}">
                    <a16:creationId xmlns:a16="http://schemas.microsoft.com/office/drawing/2014/main" id="{F7E559C6-E685-417A-9FA4-EF06BC0DF9B9}"/>
                  </a:ext>
                </a:extLst>
              </p:cNvPr>
              <p:cNvSpPr>
                <a:spLocks noChangeShapeType="1"/>
              </p:cNvSpPr>
              <p:nvPr/>
            </p:nvSpPr>
            <p:spPr bwMode="auto">
              <a:xfrm flipH="1">
                <a:off x="1074805" y="-2390191"/>
                <a:ext cx="4696" cy="581288"/>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 name="Line 6">
                <a:extLst>
                  <a:ext uri="{FF2B5EF4-FFF2-40B4-BE49-F238E27FC236}">
                    <a16:creationId xmlns:a16="http://schemas.microsoft.com/office/drawing/2014/main" id="{17FCEEDA-A19E-4631-A312-5C193D2F50EA}"/>
                  </a:ext>
                </a:extLst>
              </p:cNvPr>
              <p:cNvSpPr>
                <a:spLocks noChangeShapeType="1"/>
              </p:cNvSpPr>
              <p:nvPr/>
            </p:nvSpPr>
            <p:spPr bwMode="auto">
              <a:xfrm>
                <a:off x="1322388" y="-2403622"/>
                <a:ext cx="0" cy="594717"/>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6" name="Line 7">
                <a:extLst>
                  <a:ext uri="{FF2B5EF4-FFF2-40B4-BE49-F238E27FC236}">
                    <a16:creationId xmlns:a16="http://schemas.microsoft.com/office/drawing/2014/main" id="{BA0BE16B-754F-4DC6-A78E-A791F1CC1929}"/>
                  </a:ext>
                </a:extLst>
              </p:cNvPr>
              <p:cNvSpPr>
                <a:spLocks noChangeShapeType="1"/>
              </p:cNvSpPr>
              <p:nvPr/>
            </p:nvSpPr>
            <p:spPr bwMode="auto">
              <a:xfrm>
                <a:off x="783094" y="-2250798"/>
                <a:ext cx="833884"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7" name="Line 8">
                <a:extLst>
                  <a:ext uri="{FF2B5EF4-FFF2-40B4-BE49-F238E27FC236}">
                    <a16:creationId xmlns:a16="http://schemas.microsoft.com/office/drawing/2014/main" id="{71B7E32B-9C65-497A-8D3B-F88CD28A5ADA}"/>
                  </a:ext>
                </a:extLst>
              </p:cNvPr>
              <p:cNvSpPr>
                <a:spLocks noChangeShapeType="1"/>
              </p:cNvSpPr>
              <p:nvPr/>
            </p:nvSpPr>
            <p:spPr bwMode="auto">
              <a:xfrm>
                <a:off x="783093" y="-2104707"/>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8" name="Line 9">
                <a:extLst>
                  <a:ext uri="{FF2B5EF4-FFF2-40B4-BE49-F238E27FC236}">
                    <a16:creationId xmlns:a16="http://schemas.microsoft.com/office/drawing/2014/main" id="{1AA8A10D-B3D5-4CFC-AE0A-8668D3899C76}"/>
                  </a:ext>
                </a:extLst>
              </p:cNvPr>
              <p:cNvSpPr>
                <a:spLocks noChangeShapeType="1"/>
              </p:cNvSpPr>
              <p:nvPr/>
            </p:nvSpPr>
            <p:spPr bwMode="auto">
              <a:xfrm>
                <a:off x="783093" y="-1949413"/>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9" name="Freeform 10">
                <a:extLst>
                  <a:ext uri="{FF2B5EF4-FFF2-40B4-BE49-F238E27FC236}">
                    <a16:creationId xmlns:a16="http://schemas.microsoft.com/office/drawing/2014/main" id="{B97AC8CE-4A8C-4739-B0A8-FD3C7189D6E0}"/>
                  </a:ext>
                </a:extLst>
              </p:cNvPr>
              <p:cNvSpPr>
                <a:spLocks/>
              </p:cNvSpPr>
              <p:nvPr/>
            </p:nvSpPr>
            <p:spPr bwMode="auto">
              <a:xfrm>
                <a:off x="951484" y="-2783562"/>
                <a:ext cx="833884" cy="653631"/>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48" name="Group 47">
            <a:extLst>
              <a:ext uri="{FF2B5EF4-FFF2-40B4-BE49-F238E27FC236}">
                <a16:creationId xmlns:a16="http://schemas.microsoft.com/office/drawing/2014/main" id="{3AD414C4-4E27-40E8-A8CD-6A24F80AC3EC}"/>
              </a:ext>
            </a:extLst>
          </p:cNvPr>
          <p:cNvGrpSpPr/>
          <p:nvPr/>
        </p:nvGrpSpPr>
        <p:grpSpPr>
          <a:xfrm>
            <a:off x="901854" y="5393869"/>
            <a:ext cx="494604" cy="494604"/>
            <a:chOff x="3181981" y="455880"/>
            <a:chExt cx="910036" cy="910036"/>
          </a:xfrm>
        </p:grpSpPr>
        <p:sp>
          <p:nvSpPr>
            <p:cNvPr id="49" name="Oval 48">
              <a:extLst>
                <a:ext uri="{FF2B5EF4-FFF2-40B4-BE49-F238E27FC236}">
                  <a16:creationId xmlns:a16="http://schemas.microsoft.com/office/drawing/2014/main" id="{CE54C58A-BA65-4F3D-BB12-4E6D03C47D82}"/>
                </a:ext>
              </a:extLst>
            </p:cNvPr>
            <p:cNvSpPr/>
            <p:nvPr/>
          </p:nvSpPr>
          <p:spPr bwMode="auto">
            <a:xfrm>
              <a:off x="3181981" y="455880"/>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target_2" title="Icon of a target with an arrow hitting the bullseye">
              <a:extLst>
                <a:ext uri="{FF2B5EF4-FFF2-40B4-BE49-F238E27FC236}">
                  <a16:creationId xmlns:a16="http://schemas.microsoft.com/office/drawing/2014/main" id="{593C37F1-D6F2-4655-ABF2-0C7DA8056A0D}"/>
                </a:ext>
              </a:extLst>
            </p:cNvPr>
            <p:cNvSpPr>
              <a:spLocks noChangeAspect="1" noEditPoints="1"/>
            </p:cNvSpPr>
            <p:nvPr/>
          </p:nvSpPr>
          <p:spPr bwMode="auto">
            <a:xfrm>
              <a:off x="3396840" y="667625"/>
              <a:ext cx="480318" cy="48654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6"/>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5D209DC8-645D-46A0-A41A-707F03A376DE}"/>
              </a:ext>
            </a:extLst>
          </p:cNvPr>
          <p:cNvGrpSpPr/>
          <p:nvPr/>
        </p:nvGrpSpPr>
        <p:grpSpPr>
          <a:xfrm>
            <a:off x="1539527" y="4487373"/>
            <a:ext cx="494604" cy="494604"/>
            <a:chOff x="4498330" y="437396"/>
            <a:chExt cx="910036" cy="910036"/>
          </a:xfrm>
        </p:grpSpPr>
        <p:sp>
          <p:nvSpPr>
            <p:cNvPr id="52" name="Oval 51">
              <a:extLst>
                <a:ext uri="{FF2B5EF4-FFF2-40B4-BE49-F238E27FC236}">
                  <a16:creationId xmlns:a16="http://schemas.microsoft.com/office/drawing/2014/main" id="{3DE8337F-98FF-499E-95D7-61A0786AE3F9}"/>
                </a:ext>
              </a:extLst>
            </p:cNvPr>
            <p:cNvSpPr/>
            <p:nvPr/>
          </p:nvSpPr>
          <p:spPr bwMode="auto">
            <a:xfrm>
              <a:off x="4498330"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 name="gear" title="Icon of a gear surrounded by a circle with lines of varying length">
              <a:extLst>
                <a:ext uri="{FF2B5EF4-FFF2-40B4-BE49-F238E27FC236}">
                  <a16:creationId xmlns:a16="http://schemas.microsoft.com/office/drawing/2014/main" id="{1D11A546-F074-4367-8C3F-68FC5A803736}"/>
                </a:ext>
              </a:extLst>
            </p:cNvPr>
            <p:cNvSpPr>
              <a:spLocks noChangeAspect="1" noEditPoints="1"/>
            </p:cNvSpPr>
            <p:nvPr/>
          </p:nvSpPr>
          <p:spPr bwMode="auto">
            <a:xfrm>
              <a:off x="4692135" y="627905"/>
              <a:ext cx="522426" cy="52901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30FCAD2-35C8-43AB-BD74-A79E9A265371}"/>
              </a:ext>
            </a:extLst>
          </p:cNvPr>
          <p:cNvGrpSpPr/>
          <p:nvPr/>
        </p:nvGrpSpPr>
        <p:grpSpPr>
          <a:xfrm>
            <a:off x="1043823" y="882785"/>
            <a:ext cx="494604" cy="494604"/>
            <a:chOff x="955596" y="437396"/>
            <a:chExt cx="910036" cy="910036"/>
          </a:xfrm>
        </p:grpSpPr>
        <p:sp>
          <p:nvSpPr>
            <p:cNvPr id="68" name="Oval 67">
              <a:extLst>
                <a:ext uri="{FF2B5EF4-FFF2-40B4-BE49-F238E27FC236}">
                  <a16:creationId xmlns:a16="http://schemas.microsoft.com/office/drawing/2014/main" id="{4D26BE52-4F38-4F65-A3AD-E0B6D883E6AE}"/>
                </a:ext>
              </a:extLst>
            </p:cNvPr>
            <p:cNvSpPr/>
            <p:nvPr/>
          </p:nvSpPr>
          <p:spPr bwMode="auto">
            <a:xfrm>
              <a:off x="955596"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9" name="binoculars" title="Icon of binoculars">
              <a:extLst>
                <a:ext uri="{FF2B5EF4-FFF2-40B4-BE49-F238E27FC236}">
                  <a16:creationId xmlns:a16="http://schemas.microsoft.com/office/drawing/2014/main" id="{B62F35A6-BDB1-4B64-AE51-299BB7BD4927}"/>
                </a:ext>
              </a:extLst>
            </p:cNvPr>
            <p:cNvSpPr>
              <a:spLocks noChangeAspect="1" noEditPoints="1"/>
            </p:cNvSpPr>
            <p:nvPr/>
          </p:nvSpPr>
          <p:spPr bwMode="auto">
            <a:xfrm>
              <a:off x="1160945" y="658597"/>
              <a:ext cx="499338" cy="467634"/>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F0412900-CB3A-4A10-8993-09E6F5CD13FD}"/>
              </a:ext>
            </a:extLst>
          </p:cNvPr>
          <p:cNvGrpSpPr/>
          <p:nvPr/>
        </p:nvGrpSpPr>
        <p:grpSpPr>
          <a:xfrm>
            <a:off x="1372866" y="2786795"/>
            <a:ext cx="1286179" cy="1286175"/>
            <a:chOff x="1372866" y="2786795"/>
            <a:chExt cx="1286179" cy="1286175"/>
          </a:xfrm>
        </p:grpSpPr>
        <p:sp>
          <p:nvSpPr>
            <p:cNvPr id="28" name="Oval 27">
              <a:extLst>
                <a:ext uri="{FF2B5EF4-FFF2-40B4-BE49-F238E27FC236}">
                  <a16:creationId xmlns:a16="http://schemas.microsoft.com/office/drawing/2014/main" id="{E62C5230-DC16-44D9-997C-A9C61C620451}"/>
                </a:ext>
              </a:extLst>
            </p:cNvPr>
            <p:cNvSpPr/>
            <p:nvPr/>
          </p:nvSpPr>
          <p:spPr bwMode="auto">
            <a:xfrm>
              <a:off x="1372866" y="2786795"/>
              <a:ext cx="1286179" cy="1286175"/>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 name="brain_2" title="Icon of a brain with circles and connection lines inside">
              <a:extLst>
                <a:ext uri="{FF2B5EF4-FFF2-40B4-BE49-F238E27FC236}">
                  <a16:creationId xmlns:a16="http://schemas.microsoft.com/office/drawing/2014/main" id="{FFDB9867-2264-4509-9DE9-CF5193C74BC8}"/>
                </a:ext>
              </a:extLst>
            </p:cNvPr>
            <p:cNvSpPr>
              <a:spLocks noChangeAspect="1" noEditPoints="1"/>
            </p:cNvSpPr>
            <p:nvPr/>
          </p:nvSpPr>
          <p:spPr bwMode="auto">
            <a:xfrm>
              <a:off x="1632922" y="3173047"/>
              <a:ext cx="766067" cy="51367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581171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2E28B-740D-46E7-AB91-615A01D5EBC0}"/>
              </a:ext>
            </a:extLst>
          </p:cNvPr>
          <p:cNvSpPr>
            <a:spLocks noGrp="1"/>
          </p:cNvSpPr>
          <p:nvPr>
            <p:ph type="title"/>
          </p:nvPr>
        </p:nvSpPr>
        <p:spPr>
          <a:xfrm>
            <a:off x="1527175" y="457200"/>
            <a:ext cx="10079608" cy="492443"/>
          </a:xfrm>
        </p:spPr>
        <p:txBody>
          <a:bodyPr/>
          <a:lstStyle/>
          <a:p>
            <a:r>
              <a:rPr lang="en-US"/>
              <a:t>Leverage analytics to detect threats</a:t>
            </a:r>
          </a:p>
        </p:txBody>
      </p:sp>
      <p:grpSp>
        <p:nvGrpSpPr>
          <p:cNvPr id="5" name="Group 4">
            <a:extLst>
              <a:ext uri="{FF2B5EF4-FFF2-40B4-BE49-F238E27FC236}">
                <a16:creationId xmlns:a16="http://schemas.microsoft.com/office/drawing/2014/main" id="{95E77DD0-A256-4E0E-BA66-2C34BBD27576}"/>
              </a:ext>
            </a:extLst>
          </p:cNvPr>
          <p:cNvGrpSpPr/>
          <p:nvPr/>
        </p:nvGrpSpPr>
        <p:grpSpPr>
          <a:xfrm>
            <a:off x="5738132" y="1386522"/>
            <a:ext cx="6453868" cy="5273755"/>
            <a:chOff x="5738132" y="1386522"/>
            <a:chExt cx="6453868" cy="5273755"/>
          </a:xfrm>
        </p:grpSpPr>
        <p:grpSp>
          <p:nvGrpSpPr>
            <p:cNvPr id="17" name="Group 16">
              <a:extLst>
                <a:ext uri="{FF2B5EF4-FFF2-40B4-BE49-F238E27FC236}">
                  <a16:creationId xmlns:a16="http://schemas.microsoft.com/office/drawing/2014/main" id="{8AC33F6E-CDCE-4FE8-B8EB-59F7E548D110}"/>
                </a:ext>
              </a:extLst>
            </p:cNvPr>
            <p:cNvGrpSpPr/>
            <p:nvPr/>
          </p:nvGrpSpPr>
          <p:grpSpPr>
            <a:xfrm>
              <a:off x="5738132" y="1386522"/>
              <a:ext cx="6453868" cy="5273755"/>
              <a:chOff x="5738132" y="1386522"/>
              <a:chExt cx="6453868" cy="5273755"/>
            </a:xfrm>
          </p:grpSpPr>
          <p:sp>
            <p:nvSpPr>
              <p:cNvPr id="19" name="Rectangle: Rounded Corners 18">
                <a:extLst>
                  <a:ext uri="{FF2B5EF4-FFF2-40B4-BE49-F238E27FC236}">
                    <a16:creationId xmlns:a16="http://schemas.microsoft.com/office/drawing/2014/main" id="{C7AC30A9-E26D-419C-8254-B77C38443805}"/>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0" name="Picture 19" descr="A screenshot of a cell phone&#10;&#10;Description automatically generated">
                <a:extLst>
                  <a:ext uri="{FF2B5EF4-FFF2-40B4-BE49-F238E27FC236}">
                    <a16:creationId xmlns:a16="http://schemas.microsoft.com/office/drawing/2014/main" id="{EE193230-1500-4824-8525-CF4945C98AC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pic>
          <p:nvPicPr>
            <p:cNvPr id="2" name="Picture 1">
              <a:extLst>
                <a:ext uri="{FF2B5EF4-FFF2-40B4-BE49-F238E27FC236}">
                  <a16:creationId xmlns:a16="http://schemas.microsoft.com/office/drawing/2014/main" id="{96868398-2473-4C11-8432-53E0F1DFBF8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5556" t="4916"/>
            <a:stretch/>
          </p:blipFill>
          <p:spPr>
            <a:xfrm>
              <a:off x="6235275" y="1847996"/>
              <a:ext cx="5956724" cy="4286650"/>
            </a:xfrm>
            <a:prstGeom prst="rect">
              <a:avLst/>
            </a:prstGeom>
          </p:spPr>
        </p:pic>
      </p:grpSp>
      <p:sp>
        <p:nvSpPr>
          <p:cNvPr id="28" name="TextBox 27">
            <a:extLst>
              <a:ext uri="{FF2B5EF4-FFF2-40B4-BE49-F238E27FC236}">
                <a16:creationId xmlns:a16="http://schemas.microsoft.com/office/drawing/2014/main" id="{84DC1139-6B88-4BEA-B28C-48488A9D0A29}"/>
              </a:ext>
            </a:extLst>
          </p:cNvPr>
          <p:cNvSpPr txBox="1"/>
          <p:nvPr/>
        </p:nvSpPr>
        <p:spPr>
          <a:xfrm>
            <a:off x="588261" y="1988722"/>
            <a:ext cx="4797199" cy="4145924"/>
          </a:xfrm>
          <a:prstGeom prst="rect">
            <a:avLst/>
          </a:prstGeom>
          <a:noFill/>
        </p:spPr>
        <p:txBody>
          <a:bodyPr wrap="square" lIns="0" tIns="0"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Choose from more than 100 built-in analytics rules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Customize and create your own rules using KQL queries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Correlate events with your threat intelligence and now with Microsoft URL intelligence</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Trigger automated playbooks</a:t>
            </a:r>
          </a:p>
          <a:p>
            <a:pPr marL="0" marR="0" lvl="0" indent="0" algn="l" defTabSz="914367" rtl="0" eaLnBrk="1" fontAlgn="auto" latinLnBrk="0" hangingPunct="1">
              <a:lnSpc>
                <a:spcPct val="100000"/>
              </a:lnSpc>
              <a:spcBef>
                <a:spcPts val="0"/>
              </a:spcBef>
              <a:spcAft>
                <a:spcPts val="2400"/>
              </a:spcAft>
              <a:buClrTx/>
              <a:buSzTx/>
              <a:buFontTx/>
              <a:buNone/>
              <a:tabLst/>
              <a:defRPr/>
            </a:pP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grpSp>
        <p:nvGrpSpPr>
          <p:cNvPr id="10" name="Group 9">
            <a:extLst>
              <a:ext uri="{FF2B5EF4-FFF2-40B4-BE49-F238E27FC236}">
                <a16:creationId xmlns:a16="http://schemas.microsoft.com/office/drawing/2014/main" id="{AEF08A04-AC38-4622-95A9-81C541D9441E}"/>
              </a:ext>
            </a:extLst>
          </p:cNvPr>
          <p:cNvGrpSpPr/>
          <p:nvPr/>
        </p:nvGrpSpPr>
        <p:grpSpPr>
          <a:xfrm>
            <a:off x="585217" y="0"/>
            <a:ext cx="745914" cy="1143000"/>
            <a:chOff x="585217" y="0"/>
            <a:chExt cx="745914" cy="1143000"/>
          </a:xfrm>
        </p:grpSpPr>
        <p:grpSp>
          <p:nvGrpSpPr>
            <p:cNvPr id="11" name="Group 10">
              <a:extLst>
                <a:ext uri="{FF2B5EF4-FFF2-40B4-BE49-F238E27FC236}">
                  <a16:creationId xmlns:a16="http://schemas.microsoft.com/office/drawing/2014/main" id="{041DDB23-A597-4292-9DA0-0EB3F263E3B6}"/>
                </a:ext>
              </a:extLst>
            </p:cNvPr>
            <p:cNvGrpSpPr/>
            <p:nvPr/>
          </p:nvGrpSpPr>
          <p:grpSpPr>
            <a:xfrm>
              <a:off x="585217" y="0"/>
              <a:ext cx="745914" cy="1143000"/>
              <a:chOff x="490749" y="2984912"/>
              <a:chExt cx="1872140" cy="2557382"/>
            </a:xfrm>
          </p:grpSpPr>
          <p:sp>
            <p:nvSpPr>
              <p:cNvPr id="13" name="04R">
                <a:extLst>
                  <a:ext uri="{FF2B5EF4-FFF2-40B4-BE49-F238E27FC236}">
                    <a16:creationId xmlns:a16="http://schemas.microsoft.com/office/drawing/2014/main" id="{4E48CCD1-776A-4DD7-B00A-9EB4091C09BB}"/>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04R">
                <a:extLst>
                  <a:ext uri="{FF2B5EF4-FFF2-40B4-BE49-F238E27FC236}">
                    <a16:creationId xmlns:a16="http://schemas.microsoft.com/office/drawing/2014/main" id="{A4A07DE0-EC5F-4A29-8FC5-1F18ABF080E7}"/>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2" name="Rectangle 11">
              <a:extLst>
                <a:ext uri="{FF2B5EF4-FFF2-40B4-BE49-F238E27FC236}">
                  <a16:creationId xmlns:a16="http://schemas.microsoft.com/office/drawing/2014/main" id="{A8C27679-6E8E-4F8D-8C02-AA3EF097A2B8}"/>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78D4"/>
                  </a:solidFill>
                  <a:effectLst/>
                  <a:uLnTx/>
                  <a:uFillTx/>
                  <a:latin typeface="Segoe UI Semibold"/>
                  <a:ea typeface="+mn-ea"/>
                  <a:cs typeface="Segoe UI" pitchFamily="34" charset="0"/>
                </a:rPr>
                <a:t>3</a:t>
              </a:r>
            </a:p>
          </p:txBody>
        </p:sp>
      </p:grpSp>
    </p:spTree>
    <p:extLst>
      <p:ext uri="{BB962C8B-B14F-4D97-AF65-F5344CB8AC3E}">
        <p14:creationId xmlns:p14="http://schemas.microsoft.com/office/powerpoint/2010/main" val="148674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521267F-4E90-43B7-91D0-AD2857287322}"/>
              </a:ext>
            </a:extLst>
          </p:cNvPr>
          <p:cNvSpPr/>
          <p:nvPr/>
        </p:nvSpPr>
        <p:spPr bwMode="auto">
          <a:xfrm>
            <a:off x="6019800" y="1613643"/>
            <a:ext cx="5583936" cy="4799856"/>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285750" marR="0" lvl="0" indent="0" algn="l" defTabSz="914192" rtl="0" eaLnBrk="1" fontAlgn="auto" latinLnBrk="0" hangingPunct="1">
              <a:lnSpc>
                <a:spcPct val="100000"/>
              </a:lnSpc>
              <a:spcBef>
                <a:spcPct val="0"/>
              </a:spcBef>
              <a:spcAft>
                <a:spcPts val="0"/>
              </a:spcAft>
              <a:buClrTx/>
              <a:buSzTx/>
              <a:buFontTx/>
              <a:buNone/>
              <a:tabLst/>
              <a:defRPr/>
            </a:pPr>
            <a:endParaRPr kumimoji="0" lang="en-US" sz="2400" b="0" i="0" u="none" strike="noStrike" kern="0" cap="none" spc="0" normalizeH="0" baseline="0" noProof="0">
              <a:ln>
                <a:noFill/>
              </a:ln>
              <a:solidFill>
                <a:srgbClr val="1A1A1A"/>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1E2BD316-C42C-466A-B4CB-4E1AE9ED2F15}"/>
              </a:ext>
            </a:extLst>
          </p:cNvPr>
          <p:cNvPicPr>
            <a:picLocks noChangeAspect="1"/>
          </p:cNvPicPr>
          <p:nvPr/>
        </p:nvPicPr>
        <p:blipFill rotWithShape="1">
          <a:blip r:embed="rId3"/>
          <a:srcRect b="1139"/>
          <a:stretch/>
        </p:blipFill>
        <p:spPr>
          <a:xfrm>
            <a:off x="6479328" y="2009730"/>
            <a:ext cx="4664880" cy="4007682"/>
          </a:xfrm>
          <a:prstGeom prst="rect">
            <a:avLst/>
          </a:prstGeom>
        </p:spPr>
      </p:pic>
      <p:sp>
        <p:nvSpPr>
          <p:cNvPr id="3" name="Title 2">
            <a:extLst>
              <a:ext uri="{FF2B5EF4-FFF2-40B4-BE49-F238E27FC236}">
                <a16:creationId xmlns:a16="http://schemas.microsoft.com/office/drawing/2014/main" id="{80D1577F-B5D9-49A2-8D78-5A6DE7A1273B}"/>
              </a:ext>
            </a:extLst>
          </p:cNvPr>
          <p:cNvSpPr>
            <a:spLocks noGrp="1"/>
          </p:cNvSpPr>
          <p:nvPr>
            <p:ph type="title"/>
          </p:nvPr>
        </p:nvSpPr>
        <p:spPr>
          <a:xfrm>
            <a:off x="1527175" y="457200"/>
            <a:ext cx="10079608" cy="492443"/>
          </a:xfrm>
        </p:spPr>
        <p:txBody>
          <a:bodyPr/>
          <a:lstStyle/>
          <a:p>
            <a:r>
              <a:rPr lang="en-US" dirty="0"/>
              <a:t>Tap into the power of ML increase your catch rate without increasing noise</a:t>
            </a:r>
            <a:br>
              <a:rPr lang="en-US" dirty="0"/>
            </a:br>
            <a:endParaRPr lang="en-US" dirty="0"/>
          </a:p>
        </p:txBody>
      </p:sp>
      <p:sp>
        <p:nvSpPr>
          <p:cNvPr id="20" name="TextBox 19">
            <a:extLst>
              <a:ext uri="{FF2B5EF4-FFF2-40B4-BE49-F238E27FC236}">
                <a16:creationId xmlns:a16="http://schemas.microsoft.com/office/drawing/2014/main" id="{06DD5A48-A2DC-4466-86A9-67BB1DE96519}"/>
              </a:ext>
            </a:extLst>
          </p:cNvPr>
          <p:cNvSpPr txBox="1"/>
          <p:nvPr/>
        </p:nvSpPr>
        <p:spPr>
          <a:xfrm>
            <a:off x="588261" y="2157332"/>
            <a:ext cx="5200959" cy="3176428"/>
          </a:xfrm>
          <a:prstGeom prst="rect">
            <a:avLst/>
          </a:prstGeom>
          <a:noFill/>
        </p:spPr>
        <p:txBody>
          <a:bodyPr wrap="square" lIns="0" tIns="0" rIns="179285" bIns="143428" rtlCol="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Use built–in models </a:t>
            </a:r>
            <a:r>
              <a:rPr kumimoji="0" lang="en-US" sz="2000" b="0" i="0" u="none" strike="noStrike" kern="1200" cap="none" spc="0" normalizeH="0" baseline="0" noProof="0" dirty="0">
                <a:ln>
                  <a:noFill/>
                </a:ln>
                <a:solidFill>
                  <a:srgbClr val="077BD6"/>
                </a:solidFill>
                <a:effectLst/>
                <a:uLnTx/>
                <a:uFillTx/>
                <a:latin typeface="Segoe UI Semibold"/>
                <a:ea typeface="+mn-ea"/>
                <a:cs typeface="+mn-cs"/>
              </a:rPr>
              <a:t>– no ML experience required</a:t>
            </a:r>
          </a:p>
          <a:p>
            <a:pPr marL="230188" marR="0" lvl="1"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77BD6"/>
                </a:solidFill>
                <a:effectLst/>
                <a:uLnTx/>
                <a:uFillTx/>
                <a:latin typeface="Segoe UI Semibold"/>
                <a:ea typeface="+mn-ea"/>
                <a:cs typeface="+mn-cs"/>
              </a:rPr>
              <a:t>Detects anomalies using transferred learning </a:t>
            </a:r>
          </a:p>
          <a:p>
            <a:pPr marL="230188" marR="0" lvl="1"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77BD6"/>
                </a:solidFill>
                <a:effectLst/>
                <a:uLnTx/>
                <a:uFillTx/>
                <a:latin typeface="Segoe UI Semibold"/>
                <a:ea typeface="+mn-ea"/>
                <a:cs typeface="+mn-cs"/>
              </a:rPr>
              <a:t>Fuses data sources to detect threats that span the kill chain</a:t>
            </a:r>
          </a:p>
          <a:p>
            <a:pPr marL="230188" marR="0" lvl="1"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77BD6"/>
                </a:solidFill>
                <a:effectLst/>
                <a:uLnTx/>
                <a:uFillTx/>
                <a:latin typeface="Segoe UI Semibold"/>
                <a:ea typeface="+mn-ea"/>
                <a:cs typeface="+mn-cs"/>
              </a:rPr>
              <a:t>Simply connect your data and learning begins </a:t>
            </a:r>
          </a:p>
          <a:p>
            <a:pPr marL="0" marR="0" lvl="0" indent="0" algn="l" defTabSz="914367" rtl="0" eaLnBrk="1" fontAlgn="auto" latinLnBrk="0" hangingPunct="1">
              <a:lnSpc>
                <a:spcPct val="100000"/>
              </a:lnSpc>
              <a:spcBef>
                <a:spcPts val="1800"/>
              </a:spcBef>
              <a:spcAft>
                <a:spcPts val="24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Bring your own ML models (coming soon)</a:t>
            </a:r>
          </a:p>
        </p:txBody>
      </p:sp>
      <p:grpSp>
        <p:nvGrpSpPr>
          <p:cNvPr id="7" name="Group 6">
            <a:extLst>
              <a:ext uri="{FF2B5EF4-FFF2-40B4-BE49-F238E27FC236}">
                <a16:creationId xmlns:a16="http://schemas.microsoft.com/office/drawing/2014/main" id="{1AB323E7-D53D-4009-B043-78594B29F222}"/>
              </a:ext>
            </a:extLst>
          </p:cNvPr>
          <p:cNvGrpSpPr/>
          <p:nvPr/>
        </p:nvGrpSpPr>
        <p:grpSpPr>
          <a:xfrm>
            <a:off x="522306" y="0"/>
            <a:ext cx="870273" cy="1143000"/>
            <a:chOff x="522306" y="0"/>
            <a:chExt cx="870273" cy="1143000"/>
          </a:xfrm>
        </p:grpSpPr>
        <p:grpSp>
          <p:nvGrpSpPr>
            <p:cNvPr id="8" name="Group 7">
              <a:extLst>
                <a:ext uri="{FF2B5EF4-FFF2-40B4-BE49-F238E27FC236}">
                  <a16:creationId xmlns:a16="http://schemas.microsoft.com/office/drawing/2014/main" id="{D29ACC47-F74F-4331-A5C8-9E5F7AAD9A01}"/>
                </a:ext>
              </a:extLst>
            </p:cNvPr>
            <p:cNvGrpSpPr/>
            <p:nvPr/>
          </p:nvGrpSpPr>
          <p:grpSpPr>
            <a:xfrm>
              <a:off x="585217" y="0"/>
              <a:ext cx="745914" cy="1143000"/>
              <a:chOff x="490749" y="2984912"/>
              <a:chExt cx="1872140" cy="2557382"/>
            </a:xfrm>
          </p:grpSpPr>
          <p:sp>
            <p:nvSpPr>
              <p:cNvPr id="10" name="04R">
                <a:extLst>
                  <a:ext uri="{FF2B5EF4-FFF2-40B4-BE49-F238E27FC236}">
                    <a16:creationId xmlns:a16="http://schemas.microsoft.com/office/drawing/2014/main" id="{AC81B347-86EE-4385-9ACF-7C0FA05B6C97}"/>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04R">
                <a:extLst>
                  <a:ext uri="{FF2B5EF4-FFF2-40B4-BE49-F238E27FC236}">
                    <a16:creationId xmlns:a16="http://schemas.microsoft.com/office/drawing/2014/main" id="{E9EFE534-64B9-4099-B24C-1F825440926B}"/>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9" name="Rectangle 8">
              <a:extLst>
                <a:ext uri="{FF2B5EF4-FFF2-40B4-BE49-F238E27FC236}">
                  <a16:creationId xmlns:a16="http://schemas.microsoft.com/office/drawing/2014/main" id="{4EFE635D-2E08-443B-A16D-573B74FC5F0C}"/>
                </a:ext>
              </a:extLst>
            </p:cNvPr>
            <p:cNvSpPr/>
            <p:nvPr/>
          </p:nvSpPr>
          <p:spPr bwMode="auto">
            <a:xfrm>
              <a:off x="522306" y="466001"/>
              <a:ext cx="870273"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78D4"/>
                  </a:solidFill>
                  <a:effectLst/>
                  <a:uLnTx/>
                  <a:uFillTx/>
                  <a:latin typeface="Segoe UI Semibold"/>
                  <a:ea typeface="+mn-ea"/>
                  <a:cs typeface="Segoe UI" pitchFamily="34" charset="0"/>
                </a:rPr>
                <a:t>3a</a:t>
              </a:r>
            </a:p>
          </p:txBody>
        </p:sp>
      </p:grpSp>
    </p:spTree>
    <p:extLst>
      <p:ext uri="{BB962C8B-B14F-4D97-AF65-F5344CB8AC3E}">
        <p14:creationId xmlns:p14="http://schemas.microsoft.com/office/powerpoint/2010/main" val="41678763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Modernize your SIEM in the cloud with </a:t>
            </a:r>
            <a:br>
              <a:rPr lang="en-US" dirty="0"/>
            </a:br>
            <a:r>
              <a:rPr lang="en-US" dirty="0"/>
              <a:t>Azure Sentinel</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4208864" cy="1354217"/>
          </a:xfrm>
        </p:spPr>
        <p:txBody>
          <a:bodyPr/>
          <a:lstStyle/>
          <a:p>
            <a:r>
              <a:rPr lang="en-US" b="1" dirty="0"/>
              <a:t>Abbas Kudrati</a:t>
            </a:r>
          </a:p>
          <a:p>
            <a:r>
              <a:rPr lang="en-US" b="1" dirty="0"/>
              <a:t>Chief Cybersecurity Advisor </a:t>
            </a:r>
          </a:p>
          <a:p>
            <a:r>
              <a:rPr lang="en-US" dirty="0"/>
              <a:t>Microsoft Asia</a:t>
            </a:r>
          </a:p>
          <a:p>
            <a:r>
              <a:rPr lang="en-US" dirty="0">
                <a:hlinkClick r:id="rId2"/>
              </a:rPr>
              <a:t>https://aka.ms/abbas</a:t>
            </a:r>
            <a:r>
              <a:rPr lang="en-US" dirty="0"/>
              <a:t> </a:t>
            </a:r>
          </a:p>
        </p:txBody>
      </p:sp>
      <p:sp>
        <p:nvSpPr>
          <p:cNvPr id="8" name="Text Placeholder 7">
            <a:extLst>
              <a:ext uri="{FF2B5EF4-FFF2-40B4-BE49-F238E27FC236}">
                <a16:creationId xmlns:a16="http://schemas.microsoft.com/office/drawing/2014/main" id="{6F1702DD-E3FE-4D0B-B536-34FCE45D5E68}"/>
              </a:ext>
            </a:extLst>
          </p:cNvPr>
          <p:cNvSpPr>
            <a:spLocks noGrp="1"/>
          </p:cNvSpPr>
          <p:nvPr>
            <p:ph type="body" sz="quarter" idx="14"/>
          </p:nvPr>
        </p:nvSpPr>
        <p:spPr/>
        <p:txBody>
          <a:bodyPr/>
          <a:lstStyle/>
          <a:p>
            <a:r>
              <a:rPr lang="en-US" dirty="0"/>
              <a:t>SEC105</a:t>
            </a:r>
          </a:p>
        </p:txBody>
      </p:sp>
      <p:sp>
        <p:nvSpPr>
          <p:cNvPr id="6" name="Text Placeholder 4">
            <a:extLst>
              <a:ext uri="{FF2B5EF4-FFF2-40B4-BE49-F238E27FC236}">
                <a16:creationId xmlns:a16="http://schemas.microsoft.com/office/drawing/2014/main" id="{2BC71008-5A0C-43F0-BBC8-66CA82188771}"/>
              </a:ext>
            </a:extLst>
          </p:cNvPr>
          <p:cNvSpPr txBox="1">
            <a:spLocks/>
          </p:cNvSpPr>
          <p:nvPr/>
        </p:nvSpPr>
        <p:spPr>
          <a:xfrm>
            <a:off x="4793064" y="3999244"/>
            <a:ext cx="5159828" cy="101566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Udeesh Millathe</a:t>
            </a:r>
          </a:p>
          <a:p>
            <a:r>
              <a:rPr lang="en-US" b="1" dirty="0"/>
              <a:t>Global Blackbelt – Azure Sentinel</a:t>
            </a:r>
          </a:p>
          <a:p>
            <a:r>
              <a:rPr lang="en-US" dirty="0"/>
              <a:t>Microsoft Asia</a:t>
            </a:r>
          </a:p>
        </p:txBody>
      </p:sp>
    </p:spTree>
    <p:extLst>
      <p:ext uri="{BB962C8B-B14F-4D97-AF65-F5344CB8AC3E}">
        <p14:creationId xmlns:p14="http://schemas.microsoft.com/office/powerpoint/2010/main" val="202219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nergy City line">
            <a:extLst>
              <a:ext uri="{FF2B5EF4-FFF2-40B4-BE49-F238E27FC236}">
                <a16:creationId xmlns:a16="http://schemas.microsoft.com/office/drawing/2014/main" id="{EE00B57A-304B-4DEE-83FE-F277ECC602FA}"/>
              </a:ext>
            </a:extLst>
          </p:cNvPr>
          <p:cNvCxnSpPr>
            <a:cxnSpLocks/>
            <a:stCxn id="26" idx="3"/>
          </p:cNvCxnSpPr>
          <p:nvPr/>
        </p:nvCxnSpPr>
        <p:spPr>
          <a:xfrm flipH="1">
            <a:off x="-87715" y="3070832"/>
            <a:ext cx="373102" cy="304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1" name="Energy City line">
            <a:extLst>
              <a:ext uri="{FF2B5EF4-FFF2-40B4-BE49-F238E27FC236}">
                <a16:creationId xmlns:a16="http://schemas.microsoft.com/office/drawing/2014/main" id="{F3580F9C-5F4C-4BE1-8CD3-C194F36AFBD9}"/>
              </a:ext>
            </a:extLst>
          </p:cNvPr>
          <p:cNvCxnSpPr>
            <a:cxnSpLocks/>
            <a:endCxn id="26" idx="6"/>
          </p:cNvCxnSpPr>
          <p:nvPr/>
        </p:nvCxnSpPr>
        <p:spPr>
          <a:xfrm flipH="1" flipV="1">
            <a:off x="449990" y="3052354"/>
            <a:ext cx="1478808" cy="302983"/>
          </a:xfrm>
          <a:prstGeom prst="line">
            <a:avLst/>
          </a:prstGeom>
          <a:noFill/>
          <a:ln w="25400" cap="flat">
            <a:solidFill>
              <a:srgbClr val="D2D2D2"/>
            </a:solidFill>
            <a:prstDash val="solid"/>
            <a:miter lim="800000"/>
            <a:headEnd type="oval" w="lg" len="lg"/>
            <a:tailEnd/>
          </a:ln>
          <a:extLst>
            <a:ext uri="{909E8E84-426E-40DD-AFC4-6F175D3DCCD1}">
              <a14:hiddenFill xmlns:a14="http://schemas.microsoft.com/office/drawing/2010/main">
                <a:noFill/>
              </a14:hiddenFill>
            </a:ext>
          </a:extLst>
        </p:spPr>
      </p:cxnSp>
      <p:cxnSp>
        <p:nvCxnSpPr>
          <p:cNvPr id="12" name="Energy City line">
            <a:extLst>
              <a:ext uri="{FF2B5EF4-FFF2-40B4-BE49-F238E27FC236}">
                <a16:creationId xmlns:a16="http://schemas.microsoft.com/office/drawing/2014/main" id="{2E3254C8-EFFF-4875-883B-F63B0096B98A}"/>
              </a:ext>
            </a:extLst>
          </p:cNvPr>
          <p:cNvCxnSpPr>
            <a:cxnSpLocks/>
          </p:cNvCxnSpPr>
          <p:nvPr/>
        </p:nvCxnSpPr>
        <p:spPr>
          <a:xfrm flipH="1">
            <a:off x="1140358" y="6245238"/>
            <a:ext cx="854545" cy="77879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3" name="Energy City line">
            <a:extLst>
              <a:ext uri="{FF2B5EF4-FFF2-40B4-BE49-F238E27FC236}">
                <a16:creationId xmlns:a16="http://schemas.microsoft.com/office/drawing/2014/main" id="{4E538E58-D87E-4C9C-9A49-6CA52CF61684}"/>
              </a:ext>
            </a:extLst>
          </p:cNvPr>
          <p:cNvCxnSpPr>
            <a:cxnSpLocks/>
            <a:endCxn id="23" idx="4"/>
          </p:cNvCxnSpPr>
          <p:nvPr/>
        </p:nvCxnSpPr>
        <p:spPr>
          <a:xfrm>
            <a:off x="1763095" y="4735278"/>
            <a:ext cx="223038" cy="16133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4" name="Energy City line">
            <a:extLst>
              <a:ext uri="{FF2B5EF4-FFF2-40B4-BE49-F238E27FC236}">
                <a16:creationId xmlns:a16="http://schemas.microsoft.com/office/drawing/2014/main" id="{43C8E3BB-78F7-4B86-AC72-47EC975194F8}"/>
              </a:ext>
            </a:extLst>
          </p:cNvPr>
          <p:cNvCxnSpPr>
            <a:cxnSpLocks/>
          </p:cNvCxnSpPr>
          <p:nvPr/>
        </p:nvCxnSpPr>
        <p:spPr>
          <a:xfrm>
            <a:off x="831511" y="2233164"/>
            <a:ext cx="1097287" cy="1122173"/>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5" name="Energy City line">
            <a:extLst>
              <a:ext uri="{FF2B5EF4-FFF2-40B4-BE49-F238E27FC236}">
                <a16:creationId xmlns:a16="http://schemas.microsoft.com/office/drawing/2014/main" id="{0B2E7F5D-3AC3-47F9-B288-E186DE9BC428}"/>
              </a:ext>
            </a:extLst>
          </p:cNvPr>
          <p:cNvCxnSpPr>
            <a:cxnSpLocks/>
          </p:cNvCxnSpPr>
          <p:nvPr/>
        </p:nvCxnSpPr>
        <p:spPr>
          <a:xfrm>
            <a:off x="397810" y="5022362"/>
            <a:ext cx="768163" cy="74620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6" name="Energy City line">
            <a:extLst>
              <a:ext uri="{FF2B5EF4-FFF2-40B4-BE49-F238E27FC236}">
                <a16:creationId xmlns:a16="http://schemas.microsoft.com/office/drawing/2014/main" id="{8878E8B8-C9CD-4B11-9E04-D7F29A650EA6}"/>
              </a:ext>
            </a:extLst>
          </p:cNvPr>
          <p:cNvCxnSpPr>
            <a:cxnSpLocks/>
          </p:cNvCxnSpPr>
          <p:nvPr/>
        </p:nvCxnSpPr>
        <p:spPr>
          <a:xfrm flipV="1">
            <a:off x="403225" y="4698131"/>
            <a:ext cx="1291659" cy="29174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7" name="Energy City line">
            <a:extLst>
              <a:ext uri="{FF2B5EF4-FFF2-40B4-BE49-F238E27FC236}">
                <a16:creationId xmlns:a16="http://schemas.microsoft.com/office/drawing/2014/main" id="{D40910F3-2A23-401E-BCF8-5CE8A429EC6F}"/>
              </a:ext>
            </a:extLst>
          </p:cNvPr>
          <p:cNvCxnSpPr>
            <a:cxnSpLocks/>
            <a:endCxn id="25" idx="0"/>
          </p:cNvCxnSpPr>
          <p:nvPr/>
        </p:nvCxnSpPr>
        <p:spPr>
          <a:xfrm flipH="1">
            <a:off x="400471" y="3375359"/>
            <a:ext cx="1528327" cy="154898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8" name="Energy City line">
            <a:extLst>
              <a:ext uri="{FF2B5EF4-FFF2-40B4-BE49-F238E27FC236}">
                <a16:creationId xmlns:a16="http://schemas.microsoft.com/office/drawing/2014/main" id="{4C090B08-7D38-4B58-B3FE-342E3F71FF67}"/>
              </a:ext>
            </a:extLst>
          </p:cNvPr>
          <p:cNvCxnSpPr>
            <a:cxnSpLocks/>
            <a:stCxn id="22" idx="3"/>
          </p:cNvCxnSpPr>
          <p:nvPr/>
        </p:nvCxnSpPr>
        <p:spPr>
          <a:xfrm flipH="1">
            <a:off x="854617" y="1653603"/>
            <a:ext cx="950831" cy="56072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19" name="04R">
            <a:extLst>
              <a:ext uri="{FF2B5EF4-FFF2-40B4-BE49-F238E27FC236}">
                <a16:creationId xmlns:a16="http://schemas.microsoft.com/office/drawing/2014/main" id="{33189F12-60EF-4A3B-B0E3-BB83A9EDE76D}"/>
              </a:ext>
            </a:extLst>
          </p:cNvPr>
          <p:cNvSpPr/>
          <p:nvPr/>
        </p:nvSpPr>
        <p:spPr bwMode="auto">
          <a:xfrm>
            <a:off x="2786267" y="2999928"/>
            <a:ext cx="5088192" cy="85814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dirty="0">
                <a:ln w="3175">
                  <a:noFill/>
                </a:ln>
                <a:solidFill>
                  <a:srgbClr val="2F2F2F"/>
                </a:solidFill>
                <a:effectLst/>
                <a:uLnTx/>
                <a:uFillTx/>
                <a:latin typeface="Segoe UI Semibold"/>
                <a:ea typeface="+mn-ea"/>
                <a:cs typeface="Segoe UI Semilight" panose="020B0402040204020203" pitchFamily="34" charset="0"/>
              </a:rPr>
              <a:t>DEMO</a:t>
            </a:r>
          </a:p>
        </p:txBody>
      </p:sp>
      <p:cxnSp>
        <p:nvCxnSpPr>
          <p:cNvPr id="20" name="Energy City line">
            <a:extLst>
              <a:ext uri="{FF2B5EF4-FFF2-40B4-BE49-F238E27FC236}">
                <a16:creationId xmlns:a16="http://schemas.microsoft.com/office/drawing/2014/main" id="{3FFB27DB-7570-4434-91C4-F100EF6C6D30}"/>
              </a:ext>
            </a:extLst>
          </p:cNvPr>
          <p:cNvCxnSpPr>
            <a:cxnSpLocks/>
          </p:cNvCxnSpPr>
          <p:nvPr/>
        </p:nvCxnSpPr>
        <p:spPr>
          <a:xfrm>
            <a:off x="703568" y="651244"/>
            <a:ext cx="1159609" cy="9328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 name="Energy City line">
            <a:extLst>
              <a:ext uri="{FF2B5EF4-FFF2-40B4-BE49-F238E27FC236}">
                <a16:creationId xmlns:a16="http://schemas.microsoft.com/office/drawing/2014/main" id="{33649FA4-4F17-4728-9AB1-F9CCD1264D63}"/>
              </a:ext>
            </a:extLst>
          </p:cNvPr>
          <p:cNvCxnSpPr>
            <a:cxnSpLocks/>
          </p:cNvCxnSpPr>
          <p:nvPr/>
        </p:nvCxnSpPr>
        <p:spPr>
          <a:xfrm flipV="1">
            <a:off x="686574" y="-43937"/>
            <a:ext cx="168043" cy="6297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22" name="Oval 129">
            <a:extLst>
              <a:ext uri="{FF2B5EF4-FFF2-40B4-BE49-F238E27FC236}">
                <a16:creationId xmlns:a16="http://schemas.microsoft.com/office/drawing/2014/main" id="{BC9D12B1-11DF-4D51-8C8D-47272902F95C}"/>
              </a:ext>
            </a:extLst>
          </p:cNvPr>
          <p:cNvSpPr>
            <a:spLocks noChangeArrowheads="1"/>
          </p:cNvSpPr>
          <p:nvPr/>
        </p:nvSpPr>
        <p:spPr bwMode="auto">
          <a:xfrm rot="965671">
            <a:off x="1794280" y="15206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 name="Oval 129">
            <a:extLst>
              <a:ext uri="{FF2B5EF4-FFF2-40B4-BE49-F238E27FC236}">
                <a16:creationId xmlns:a16="http://schemas.microsoft.com/office/drawing/2014/main" id="{231592DB-6D92-4DB2-ABDD-6F49E71F290C}"/>
              </a:ext>
            </a:extLst>
          </p:cNvPr>
          <p:cNvSpPr>
            <a:spLocks noChangeArrowheads="1"/>
          </p:cNvSpPr>
          <p:nvPr/>
        </p:nvSpPr>
        <p:spPr bwMode="auto">
          <a:xfrm rot="21402438">
            <a:off x="1891341" y="616951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 name="Oval 129">
            <a:extLst>
              <a:ext uri="{FF2B5EF4-FFF2-40B4-BE49-F238E27FC236}">
                <a16:creationId xmlns:a16="http://schemas.microsoft.com/office/drawing/2014/main" id="{29A57520-5FE7-4FD0-AD5F-D5078D2F94D5}"/>
              </a:ext>
            </a:extLst>
          </p:cNvPr>
          <p:cNvSpPr>
            <a:spLocks noChangeArrowheads="1"/>
          </p:cNvSpPr>
          <p:nvPr/>
        </p:nvSpPr>
        <p:spPr bwMode="auto">
          <a:xfrm rot="965671">
            <a:off x="581507" y="5259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 name="Oval 129">
            <a:extLst>
              <a:ext uri="{FF2B5EF4-FFF2-40B4-BE49-F238E27FC236}">
                <a16:creationId xmlns:a16="http://schemas.microsoft.com/office/drawing/2014/main" id="{19C036D5-1854-494F-97F6-9E99D81502AA}"/>
              </a:ext>
            </a:extLst>
          </p:cNvPr>
          <p:cNvSpPr>
            <a:spLocks noChangeArrowheads="1"/>
          </p:cNvSpPr>
          <p:nvPr/>
        </p:nvSpPr>
        <p:spPr bwMode="auto">
          <a:xfrm rot="1440981">
            <a:off x="274344" y="491657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 name="Oval 129">
            <a:extLst>
              <a:ext uri="{FF2B5EF4-FFF2-40B4-BE49-F238E27FC236}">
                <a16:creationId xmlns:a16="http://schemas.microsoft.com/office/drawing/2014/main" id="{173A3698-F116-4292-8AB3-14A2AE243D1C}"/>
              </a:ext>
            </a:extLst>
          </p:cNvPr>
          <p:cNvSpPr>
            <a:spLocks noChangeArrowheads="1"/>
          </p:cNvSpPr>
          <p:nvPr/>
        </p:nvSpPr>
        <p:spPr bwMode="auto">
          <a:xfrm rot="965671">
            <a:off x="274219" y="293786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1821D0C3-2433-4924-8511-21966720F051}"/>
              </a:ext>
            </a:extLst>
          </p:cNvPr>
          <p:cNvGrpSpPr/>
          <p:nvPr/>
        </p:nvGrpSpPr>
        <p:grpSpPr>
          <a:xfrm>
            <a:off x="587529" y="1945831"/>
            <a:ext cx="494604" cy="494604"/>
            <a:chOff x="587529" y="1945831"/>
            <a:chExt cx="494604" cy="494604"/>
          </a:xfrm>
        </p:grpSpPr>
        <p:sp>
          <p:nvSpPr>
            <p:cNvPr id="31" name="Oval 30">
              <a:extLst>
                <a:ext uri="{FF2B5EF4-FFF2-40B4-BE49-F238E27FC236}">
                  <a16:creationId xmlns:a16="http://schemas.microsoft.com/office/drawing/2014/main" id="{5CD169FF-F1A7-4C2C-A6F2-ABD84A1D4627}"/>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 name="Group 31">
              <a:extLst>
                <a:ext uri="{FF2B5EF4-FFF2-40B4-BE49-F238E27FC236}">
                  <a16:creationId xmlns:a16="http://schemas.microsoft.com/office/drawing/2014/main" id="{E367B48B-2AFB-4848-9776-81E7D7330134}"/>
                </a:ext>
              </a:extLst>
            </p:cNvPr>
            <p:cNvGrpSpPr/>
            <p:nvPr/>
          </p:nvGrpSpPr>
          <p:grpSpPr>
            <a:xfrm>
              <a:off x="703568" y="2056528"/>
              <a:ext cx="259340" cy="252832"/>
              <a:chOff x="783093" y="-2783562"/>
              <a:chExt cx="1002275" cy="977133"/>
            </a:xfrm>
          </p:grpSpPr>
          <p:sp>
            <p:nvSpPr>
              <p:cNvPr id="33" name="Rectangle 32">
                <a:extLst>
                  <a:ext uri="{FF2B5EF4-FFF2-40B4-BE49-F238E27FC236}">
                    <a16:creationId xmlns:a16="http://schemas.microsoft.com/office/drawing/2014/main" id="{08D6C03D-8EF0-4ED7-99B0-9F80439F2542}"/>
                  </a:ext>
                </a:extLst>
              </p:cNvPr>
              <p:cNvSpPr>
                <a:spLocks noChangeArrowheads="1"/>
              </p:cNvSpPr>
              <p:nvPr/>
            </p:nvSpPr>
            <p:spPr bwMode="auto">
              <a:xfrm>
                <a:off x="783093" y="-2403620"/>
                <a:ext cx="835705" cy="597191"/>
              </a:xfrm>
              <a:prstGeom prst="rect">
                <a:avLst/>
              </a:pr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4" name="Line 5">
                <a:extLst>
                  <a:ext uri="{FF2B5EF4-FFF2-40B4-BE49-F238E27FC236}">
                    <a16:creationId xmlns:a16="http://schemas.microsoft.com/office/drawing/2014/main" id="{F7E559C6-E685-417A-9FA4-EF06BC0DF9B9}"/>
                  </a:ext>
                </a:extLst>
              </p:cNvPr>
              <p:cNvSpPr>
                <a:spLocks noChangeShapeType="1"/>
              </p:cNvSpPr>
              <p:nvPr/>
            </p:nvSpPr>
            <p:spPr bwMode="auto">
              <a:xfrm flipH="1">
                <a:off x="1074805" y="-2390191"/>
                <a:ext cx="4696" cy="581288"/>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 name="Line 6">
                <a:extLst>
                  <a:ext uri="{FF2B5EF4-FFF2-40B4-BE49-F238E27FC236}">
                    <a16:creationId xmlns:a16="http://schemas.microsoft.com/office/drawing/2014/main" id="{17FCEEDA-A19E-4631-A312-5C193D2F50EA}"/>
                  </a:ext>
                </a:extLst>
              </p:cNvPr>
              <p:cNvSpPr>
                <a:spLocks noChangeShapeType="1"/>
              </p:cNvSpPr>
              <p:nvPr/>
            </p:nvSpPr>
            <p:spPr bwMode="auto">
              <a:xfrm>
                <a:off x="1322388" y="-2403622"/>
                <a:ext cx="0" cy="594717"/>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6" name="Line 7">
                <a:extLst>
                  <a:ext uri="{FF2B5EF4-FFF2-40B4-BE49-F238E27FC236}">
                    <a16:creationId xmlns:a16="http://schemas.microsoft.com/office/drawing/2014/main" id="{BA0BE16B-754F-4DC6-A78E-A791F1CC1929}"/>
                  </a:ext>
                </a:extLst>
              </p:cNvPr>
              <p:cNvSpPr>
                <a:spLocks noChangeShapeType="1"/>
              </p:cNvSpPr>
              <p:nvPr/>
            </p:nvSpPr>
            <p:spPr bwMode="auto">
              <a:xfrm>
                <a:off x="783094" y="-2250798"/>
                <a:ext cx="833884"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7" name="Line 8">
                <a:extLst>
                  <a:ext uri="{FF2B5EF4-FFF2-40B4-BE49-F238E27FC236}">
                    <a16:creationId xmlns:a16="http://schemas.microsoft.com/office/drawing/2014/main" id="{71B7E32B-9C65-497A-8D3B-F88CD28A5ADA}"/>
                  </a:ext>
                </a:extLst>
              </p:cNvPr>
              <p:cNvSpPr>
                <a:spLocks noChangeShapeType="1"/>
              </p:cNvSpPr>
              <p:nvPr/>
            </p:nvSpPr>
            <p:spPr bwMode="auto">
              <a:xfrm>
                <a:off x="783093" y="-2104707"/>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8" name="Line 9">
                <a:extLst>
                  <a:ext uri="{FF2B5EF4-FFF2-40B4-BE49-F238E27FC236}">
                    <a16:creationId xmlns:a16="http://schemas.microsoft.com/office/drawing/2014/main" id="{1AA8A10D-B3D5-4CFC-AE0A-8668D3899C76}"/>
                  </a:ext>
                </a:extLst>
              </p:cNvPr>
              <p:cNvSpPr>
                <a:spLocks noChangeShapeType="1"/>
              </p:cNvSpPr>
              <p:nvPr/>
            </p:nvSpPr>
            <p:spPr bwMode="auto">
              <a:xfrm>
                <a:off x="783093" y="-1949413"/>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9" name="Freeform 10">
                <a:extLst>
                  <a:ext uri="{FF2B5EF4-FFF2-40B4-BE49-F238E27FC236}">
                    <a16:creationId xmlns:a16="http://schemas.microsoft.com/office/drawing/2014/main" id="{B97AC8CE-4A8C-4739-B0A8-FD3C7189D6E0}"/>
                  </a:ext>
                </a:extLst>
              </p:cNvPr>
              <p:cNvSpPr>
                <a:spLocks/>
              </p:cNvSpPr>
              <p:nvPr/>
            </p:nvSpPr>
            <p:spPr bwMode="auto">
              <a:xfrm>
                <a:off x="951484" y="-2783562"/>
                <a:ext cx="833884" cy="653631"/>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48" name="Group 47">
            <a:extLst>
              <a:ext uri="{FF2B5EF4-FFF2-40B4-BE49-F238E27FC236}">
                <a16:creationId xmlns:a16="http://schemas.microsoft.com/office/drawing/2014/main" id="{3AD414C4-4E27-40E8-A8CD-6A24F80AC3EC}"/>
              </a:ext>
            </a:extLst>
          </p:cNvPr>
          <p:cNvGrpSpPr/>
          <p:nvPr/>
        </p:nvGrpSpPr>
        <p:grpSpPr>
          <a:xfrm>
            <a:off x="901854" y="5393869"/>
            <a:ext cx="494604" cy="494604"/>
            <a:chOff x="3181981" y="455880"/>
            <a:chExt cx="910036" cy="910036"/>
          </a:xfrm>
        </p:grpSpPr>
        <p:sp>
          <p:nvSpPr>
            <p:cNvPr id="49" name="Oval 48">
              <a:extLst>
                <a:ext uri="{FF2B5EF4-FFF2-40B4-BE49-F238E27FC236}">
                  <a16:creationId xmlns:a16="http://schemas.microsoft.com/office/drawing/2014/main" id="{CE54C58A-BA65-4F3D-BB12-4E6D03C47D82}"/>
                </a:ext>
              </a:extLst>
            </p:cNvPr>
            <p:cNvSpPr/>
            <p:nvPr/>
          </p:nvSpPr>
          <p:spPr bwMode="auto">
            <a:xfrm>
              <a:off x="3181981" y="455880"/>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target_2" title="Icon of a target with an arrow hitting the bullseye">
              <a:extLst>
                <a:ext uri="{FF2B5EF4-FFF2-40B4-BE49-F238E27FC236}">
                  <a16:creationId xmlns:a16="http://schemas.microsoft.com/office/drawing/2014/main" id="{593C37F1-D6F2-4655-ABF2-0C7DA8056A0D}"/>
                </a:ext>
              </a:extLst>
            </p:cNvPr>
            <p:cNvSpPr>
              <a:spLocks noChangeAspect="1" noEditPoints="1"/>
            </p:cNvSpPr>
            <p:nvPr/>
          </p:nvSpPr>
          <p:spPr bwMode="auto">
            <a:xfrm>
              <a:off x="3396840" y="667625"/>
              <a:ext cx="480318" cy="48654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6"/>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5D209DC8-645D-46A0-A41A-707F03A376DE}"/>
              </a:ext>
            </a:extLst>
          </p:cNvPr>
          <p:cNvGrpSpPr/>
          <p:nvPr/>
        </p:nvGrpSpPr>
        <p:grpSpPr>
          <a:xfrm>
            <a:off x="1539527" y="4487373"/>
            <a:ext cx="494604" cy="494604"/>
            <a:chOff x="4498330" y="437396"/>
            <a:chExt cx="910036" cy="910036"/>
          </a:xfrm>
        </p:grpSpPr>
        <p:sp>
          <p:nvSpPr>
            <p:cNvPr id="52" name="Oval 51">
              <a:extLst>
                <a:ext uri="{FF2B5EF4-FFF2-40B4-BE49-F238E27FC236}">
                  <a16:creationId xmlns:a16="http://schemas.microsoft.com/office/drawing/2014/main" id="{3DE8337F-98FF-499E-95D7-61A0786AE3F9}"/>
                </a:ext>
              </a:extLst>
            </p:cNvPr>
            <p:cNvSpPr/>
            <p:nvPr/>
          </p:nvSpPr>
          <p:spPr bwMode="auto">
            <a:xfrm>
              <a:off x="4498330"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 name="gear" title="Icon of a gear surrounded by a circle with lines of varying length">
              <a:extLst>
                <a:ext uri="{FF2B5EF4-FFF2-40B4-BE49-F238E27FC236}">
                  <a16:creationId xmlns:a16="http://schemas.microsoft.com/office/drawing/2014/main" id="{1D11A546-F074-4367-8C3F-68FC5A803736}"/>
                </a:ext>
              </a:extLst>
            </p:cNvPr>
            <p:cNvSpPr>
              <a:spLocks noChangeAspect="1" noEditPoints="1"/>
            </p:cNvSpPr>
            <p:nvPr/>
          </p:nvSpPr>
          <p:spPr bwMode="auto">
            <a:xfrm>
              <a:off x="4692135" y="627905"/>
              <a:ext cx="522426" cy="52901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30FCAD2-35C8-43AB-BD74-A79E9A265371}"/>
              </a:ext>
            </a:extLst>
          </p:cNvPr>
          <p:cNvGrpSpPr/>
          <p:nvPr/>
        </p:nvGrpSpPr>
        <p:grpSpPr>
          <a:xfrm>
            <a:off x="1043823" y="882785"/>
            <a:ext cx="494604" cy="494604"/>
            <a:chOff x="955596" y="437396"/>
            <a:chExt cx="910036" cy="910036"/>
          </a:xfrm>
        </p:grpSpPr>
        <p:sp>
          <p:nvSpPr>
            <p:cNvPr id="68" name="Oval 67">
              <a:extLst>
                <a:ext uri="{FF2B5EF4-FFF2-40B4-BE49-F238E27FC236}">
                  <a16:creationId xmlns:a16="http://schemas.microsoft.com/office/drawing/2014/main" id="{4D26BE52-4F38-4F65-A3AD-E0B6D883E6AE}"/>
                </a:ext>
              </a:extLst>
            </p:cNvPr>
            <p:cNvSpPr/>
            <p:nvPr/>
          </p:nvSpPr>
          <p:spPr bwMode="auto">
            <a:xfrm>
              <a:off x="955596"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9" name="binoculars" title="Icon of binoculars">
              <a:extLst>
                <a:ext uri="{FF2B5EF4-FFF2-40B4-BE49-F238E27FC236}">
                  <a16:creationId xmlns:a16="http://schemas.microsoft.com/office/drawing/2014/main" id="{B62F35A6-BDB1-4B64-AE51-299BB7BD4927}"/>
                </a:ext>
              </a:extLst>
            </p:cNvPr>
            <p:cNvSpPr>
              <a:spLocks noChangeAspect="1" noEditPoints="1"/>
            </p:cNvSpPr>
            <p:nvPr/>
          </p:nvSpPr>
          <p:spPr bwMode="auto">
            <a:xfrm>
              <a:off x="1160945" y="658597"/>
              <a:ext cx="499338" cy="467634"/>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F0412900-CB3A-4A10-8993-09E6F5CD13FD}"/>
              </a:ext>
            </a:extLst>
          </p:cNvPr>
          <p:cNvGrpSpPr/>
          <p:nvPr/>
        </p:nvGrpSpPr>
        <p:grpSpPr>
          <a:xfrm>
            <a:off x="1372866" y="2786795"/>
            <a:ext cx="1286179" cy="1286175"/>
            <a:chOff x="1372866" y="2786795"/>
            <a:chExt cx="1286179" cy="1286175"/>
          </a:xfrm>
        </p:grpSpPr>
        <p:sp>
          <p:nvSpPr>
            <p:cNvPr id="28" name="Oval 27">
              <a:extLst>
                <a:ext uri="{FF2B5EF4-FFF2-40B4-BE49-F238E27FC236}">
                  <a16:creationId xmlns:a16="http://schemas.microsoft.com/office/drawing/2014/main" id="{E62C5230-DC16-44D9-997C-A9C61C620451}"/>
                </a:ext>
              </a:extLst>
            </p:cNvPr>
            <p:cNvSpPr/>
            <p:nvPr/>
          </p:nvSpPr>
          <p:spPr bwMode="auto">
            <a:xfrm>
              <a:off x="1372866" y="2786795"/>
              <a:ext cx="1286179" cy="1286175"/>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 name="brain_2" title="Icon of a brain with circles and connection lines inside">
              <a:extLst>
                <a:ext uri="{FF2B5EF4-FFF2-40B4-BE49-F238E27FC236}">
                  <a16:creationId xmlns:a16="http://schemas.microsoft.com/office/drawing/2014/main" id="{FFDB9867-2264-4509-9DE9-CF5193C74BC8}"/>
                </a:ext>
              </a:extLst>
            </p:cNvPr>
            <p:cNvSpPr>
              <a:spLocks noChangeAspect="1" noEditPoints="1"/>
            </p:cNvSpPr>
            <p:nvPr/>
          </p:nvSpPr>
          <p:spPr bwMode="auto">
            <a:xfrm>
              <a:off x="1632922" y="3173047"/>
              <a:ext cx="766067" cy="51367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7457560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F8334D4-2B9D-4C29-86B3-33932AB44345}"/>
              </a:ext>
            </a:extLst>
          </p:cNvPr>
          <p:cNvGrpSpPr/>
          <p:nvPr/>
        </p:nvGrpSpPr>
        <p:grpSpPr>
          <a:xfrm>
            <a:off x="10265958" y="0"/>
            <a:ext cx="1382701" cy="1143000"/>
            <a:chOff x="585217" y="0"/>
            <a:chExt cx="745914" cy="1143000"/>
          </a:xfrm>
        </p:grpSpPr>
        <p:grpSp>
          <p:nvGrpSpPr>
            <p:cNvPr id="16" name="Group 15">
              <a:extLst>
                <a:ext uri="{FF2B5EF4-FFF2-40B4-BE49-F238E27FC236}">
                  <a16:creationId xmlns:a16="http://schemas.microsoft.com/office/drawing/2014/main" id="{A40A7C23-8174-45B9-B4F0-C4C86E2295A4}"/>
                </a:ext>
              </a:extLst>
            </p:cNvPr>
            <p:cNvGrpSpPr/>
            <p:nvPr/>
          </p:nvGrpSpPr>
          <p:grpSpPr>
            <a:xfrm>
              <a:off x="585217" y="0"/>
              <a:ext cx="745914" cy="1143000"/>
              <a:chOff x="490749" y="2984912"/>
              <a:chExt cx="1872140" cy="2557382"/>
            </a:xfrm>
          </p:grpSpPr>
          <p:sp>
            <p:nvSpPr>
              <p:cNvPr id="18" name="04R">
                <a:extLst>
                  <a:ext uri="{FF2B5EF4-FFF2-40B4-BE49-F238E27FC236}">
                    <a16:creationId xmlns:a16="http://schemas.microsoft.com/office/drawing/2014/main" id="{B1142AB6-F87D-4235-9E81-0CB90D72CF1B}"/>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04R">
                <a:extLst>
                  <a:ext uri="{FF2B5EF4-FFF2-40B4-BE49-F238E27FC236}">
                    <a16:creationId xmlns:a16="http://schemas.microsoft.com/office/drawing/2014/main" id="{78FE0382-5DCB-4172-B649-5C3134BEF773}"/>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7" name="Rectangle 16">
              <a:extLst>
                <a:ext uri="{FF2B5EF4-FFF2-40B4-BE49-F238E27FC236}">
                  <a16:creationId xmlns:a16="http://schemas.microsoft.com/office/drawing/2014/main" id="{6295D212-49E0-4AE9-A45E-434462117A6B}"/>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78D4"/>
                  </a:solidFill>
                  <a:effectLst/>
                  <a:uLnTx/>
                  <a:uFillTx/>
                  <a:latin typeface="Segoe UI Semibold"/>
                  <a:ea typeface="+mn-ea"/>
                  <a:cs typeface="Segoe UI" pitchFamily="34" charset="0"/>
                </a:rPr>
                <a:t>$50</a:t>
              </a:r>
            </a:p>
          </p:txBody>
        </p:sp>
      </p:grpSp>
      <p:grpSp>
        <p:nvGrpSpPr>
          <p:cNvPr id="14" name="Group 13">
            <a:extLst>
              <a:ext uri="{FF2B5EF4-FFF2-40B4-BE49-F238E27FC236}">
                <a16:creationId xmlns:a16="http://schemas.microsoft.com/office/drawing/2014/main" id="{D069AD47-A1AD-4362-873A-8E514A430D82}"/>
              </a:ext>
            </a:extLst>
          </p:cNvPr>
          <p:cNvGrpSpPr/>
          <p:nvPr/>
        </p:nvGrpSpPr>
        <p:grpSpPr>
          <a:xfrm>
            <a:off x="910997" y="2626466"/>
            <a:ext cx="1867676" cy="1867670"/>
            <a:chOff x="1268087" y="58194"/>
            <a:chExt cx="3607256" cy="3607244"/>
          </a:xfrm>
        </p:grpSpPr>
        <p:sp>
          <p:nvSpPr>
            <p:cNvPr id="3" name="Oval 2">
              <a:extLst>
                <a:ext uri="{FF2B5EF4-FFF2-40B4-BE49-F238E27FC236}">
                  <a16:creationId xmlns:a16="http://schemas.microsoft.com/office/drawing/2014/main" id="{80A2326D-ED6E-4B2B-B495-F6912BE583DE}"/>
                </a:ext>
              </a:extLst>
            </p:cNvPr>
            <p:cNvSpPr/>
            <p:nvPr/>
          </p:nvSpPr>
          <p:spPr bwMode="auto">
            <a:xfrm>
              <a:off x="1268087" y="58194"/>
              <a:ext cx="3607256" cy="3607244"/>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TextBox 12">
              <a:extLst>
                <a:ext uri="{FF2B5EF4-FFF2-40B4-BE49-F238E27FC236}">
                  <a16:creationId xmlns:a16="http://schemas.microsoft.com/office/drawing/2014/main" id="{8E3FADC8-17A4-4F60-9982-49829341096D}"/>
                </a:ext>
              </a:extLst>
            </p:cNvPr>
            <p:cNvSpPr txBox="1"/>
            <p:nvPr/>
          </p:nvSpPr>
          <p:spPr>
            <a:xfrm>
              <a:off x="2440119" y="58194"/>
              <a:ext cx="1263193" cy="341805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srgbClr val="077BD6"/>
                  </a:solidFill>
                  <a:effectLst/>
                  <a:uLnTx/>
                  <a:uFillTx/>
                  <a:latin typeface="Segoe UI Semibold"/>
                  <a:ea typeface="+mn-ea"/>
                  <a:cs typeface="+mn-cs"/>
                </a:rPr>
                <a:t>?</a:t>
              </a:r>
            </a:p>
          </p:txBody>
        </p:sp>
      </p:grpSp>
      <p:sp>
        <p:nvSpPr>
          <p:cNvPr id="20" name="Rectangle 19">
            <a:extLst>
              <a:ext uri="{FF2B5EF4-FFF2-40B4-BE49-F238E27FC236}">
                <a16:creationId xmlns:a16="http://schemas.microsoft.com/office/drawing/2014/main" id="{D0CA9F04-0D07-4BC2-88EC-9DF450592FDC}"/>
              </a:ext>
            </a:extLst>
          </p:cNvPr>
          <p:cNvSpPr/>
          <p:nvPr/>
        </p:nvSpPr>
        <p:spPr>
          <a:xfrm>
            <a:off x="3143776" y="2827049"/>
            <a:ext cx="8822937" cy="341632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77BD6"/>
                </a:solidFill>
                <a:effectLst/>
                <a:uLnTx/>
                <a:uFillTx/>
                <a:latin typeface="Segoe UI"/>
                <a:ea typeface="+mn-ea"/>
                <a:cs typeface="+mn-cs"/>
              </a:rPr>
              <a:t>The Microsoft Threat Intelligence Center names activity groups after ___________.</a:t>
            </a:r>
          </a:p>
        </p:txBody>
      </p:sp>
    </p:spTree>
    <p:extLst>
      <p:ext uri="{BB962C8B-B14F-4D97-AF65-F5344CB8AC3E}">
        <p14:creationId xmlns:p14="http://schemas.microsoft.com/office/powerpoint/2010/main" val="3415973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F8334D4-2B9D-4C29-86B3-33932AB44345}"/>
              </a:ext>
            </a:extLst>
          </p:cNvPr>
          <p:cNvGrpSpPr/>
          <p:nvPr/>
        </p:nvGrpSpPr>
        <p:grpSpPr>
          <a:xfrm>
            <a:off x="10265958" y="0"/>
            <a:ext cx="1382701" cy="1143000"/>
            <a:chOff x="585217" y="0"/>
            <a:chExt cx="745914" cy="1143000"/>
          </a:xfrm>
        </p:grpSpPr>
        <p:grpSp>
          <p:nvGrpSpPr>
            <p:cNvPr id="16" name="Group 15">
              <a:extLst>
                <a:ext uri="{FF2B5EF4-FFF2-40B4-BE49-F238E27FC236}">
                  <a16:creationId xmlns:a16="http://schemas.microsoft.com/office/drawing/2014/main" id="{A40A7C23-8174-45B9-B4F0-C4C86E2295A4}"/>
                </a:ext>
              </a:extLst>
            </p:cNvPr>
            <p:cNvGrpSpPr/>
            <p:nvPr/>
          </p:nvGrpSpPr>
          <p:grpSpPr>
            <a:xfrm>
              <a:off x="585217" y="0"/>
              <a:ext cx="745914" cy="1143000"/>
              <a:chOff x="490749" y="2984912"/>
              <a:chExt cx="1872140" cy="2557382"/>
            </a:xfrm>
          </p:grpSpPr>
          <p:sp>
            <p:nvSpPr>
              <p:cNvPr id="18" name="04R">
                <a:extLst>
                  <a:ext uri="{FF2B5EF4-FFF2-40B4-BE49-F238E27FC236}">
                    <a16:creationId xmlns:a16="http://schemas.microsoft.com/office/drawing/2014/main" id="{B1142AB6-F87D-4235-9E81-0CB90D72CF1B}"/>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04R">
                <a:extLst>
                  <a:ext uri="{FF2B5EF4-FFF2-40B4-BE49-F238E27FC236}">
                    <a16:creationId xmlns:a16="http://schemas.microsoft.com/office/drawing/2014/main" id="{78FE0382-5DCB-4172-B649-5C3134BEF773}"/>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7" name="Rectangle 16">
              <a:extLst>
                <a:ext uri="{FF2B5EF4-FFF2-40B4-BE49-F238E27FC236}">
                  <a16:creationId xmlns:a16="http://schemas.microsoft.com/office/drawing/2014/main" id="{6295D212-49E0-4AE9-A45E-434462117A6B}"/>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78D4"/>
                  </a:solidFill>
                  <a:effectLst/>
                  <a:uLnTx/>
                  <a:uFillTx/>
                  <a:latin typeface="Segoe UI Semibold"/>
                  <a:ea typeface="+mn-ea"/>
                  <a:cs typeface="Segoe UI" pitchFamily="34" charset="0"/>
                </a:rPr>
                <a:t>$50</a:t>
              </a:r>
            </a:p>
          </p:txBody>
        </p:sp>
      </p:grpSp>
      <p:grpSp>
        <p:nvGrpSpPr>
          <p:cNvPr id="14" name="Group 13">
            <a:extLst>
              <a:ext uri="{FF2B5EF4-FFF2-40B4-BE49-F238E27FC236}">
                <a16:creationId xmlns:a16="http://schemas.microsoft.com/office/drawing/2014/main" id="{D069AD47-A1AD-4362-873A-8E514A430D82}"/>
              </a:ext>
            </a:extLst>
          </p:cNvPr>
          <p:cNvGrpSpPr/>
          <p:nvPr/>
        </p:nvGrpSpPr>
        <p:grpSpPr>
          <a:xfrm>
            <a:off x="910997" y="2626466"/>
            <a:ext cx="1867676" cy="1867670"/>
            <a:chOff x="1268087" y="58194"/>
            <a:chExt cx="3607256" cy="3607244"/>
          </a:xfrm>
        </p:grpSpPr>
        <p:sp>
          <p:nvSpPr>
            <p:cNvPr id="3" name="Oval 2">
              <a:extLst>
                <a:ext uri="{FF2B5EF4-FFF2-40B4-BE49-F238E27FC236}">
                  <a16:creationId xmlns:a16="http://schemas.microsoft.com/office/drawing/2014/main" id="{80A2326D-ED6E-4B2B-B495-F6912BE583DE}"/>
                </a:ext>
              </a:extLst>
            </p:cNvPr>
            <p:cNvSpPr/>
            <p:nvPr/>
          </p:nvSpPr>
          <p:spPr bwMode="auto">
            <a:xfrm>
              <a:off x="1268087" y="58194"/>
              <a:ext cx="3607256" cy="3607244"/>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TextBox 12">
              <a:extLst>
                <a:ext uri="{FF2B5EF4-FFF2-40B4-BE49-F238E27FC236}">
                  <a16:creationId xmlns:a16="http://schemas.microsoft.com/office/drawing/2014/main" id="{8E3FADC8-17A4-4F60-9982-49829341096D}"/>
                </a:ext>
              </a:extLst>
            </p:cNvPr>
            <p:cNvSpPr txBox="1"/>
            <p:nvPr/>
          </p:nvSpPr>
          <p:spPr>
            <a:xfrm>
              <a:off x="2115031" y="58194"/>
              <a:ext cx="1913367" cy="341805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srgbClr val="077BD6"/>
                  </a:solidFill>
                  <a:effectLst/>
                  <a:uLnTx/>
                  <a:uFillTx/>
                  <a:latin typeface="Segoe UI Semibold"/>
                  <a:ea typeface="+mn-ea"/>
                  <a:cs typeface="+mn-cs"/>
                </a:rPr>
                <a:t>A</a:t>
              </a:r>
            </a:p>
          </p:txBody>
        </p:sp>
      </p:grpSp>
      <p:sp>
        <p:nvSpPr>
          <p:cNvPr id="20" name="Rectangle 19">
            <a:extLst>
              <a:ext uri="{FF2B5EF4-FFF2-40B4-BE49-F238E27FC236}">
                <a16:creationId xmlns:a16="http://schemas.microsoft.com/office/drawing/2014/main" id="{D0CA9F04-0D07-4BC2-88EC-9DF450592FDC}"/>
              </a:ext>
            </a:extLst>
          </p:cNvPr>
          <p:cNvSpPr/>
          <p:nvPr/>
        </p:nvSpPr>
        <p:spPr>
          <a:xfrm>
            <a:off x="3143776" y="2827050"/>
            <a:ext cx="8987263" cy="353943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77BD6"/>
                </a:solidFill>
                <a:effectLst/>
                <a:uLnTx/>
                <a:uFillTx/>
                <a:latin typeface="Segoe UI"/>
                <a:ea typeface="+mn-ea"/>
                <a:cs typeface="+mn-cs"/>
              </a:rPr>
              <a:t>Elements of the period table are used to name activity groups.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77BD6"/>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77BD6"/>
                </a:solidFill>
                <a:effectLst/>
                <a:uLnTx/>
                <a:uFillTx/>
                <a:latin typeface="Segoe UI"/>
                <a:ea typeface="+mn-ea"/>
                <a:cs typeface="+mn-cs"/>
              </a:rPr>
              <a:t>A recent </a:t>
            </a:r>
            <a:r>
              <a:rPr kumimoji="0" lang="en-US" sz="4000" b="0" i="0" u="none" strike="noStrike" kern="1200" cap="none" spc="0" normalizeH="0" baseline="0" noProof="0" dirty="0">
                <a:ln>
                  <a:noFill/>
                </a:ln>
                <a:solidFill>
                  <a:srgbClr val="077BD6"/>
                </a:solidFill>
                <a:effectLst/>
                <a:uLnTx/>
                <a:uFillTx/>
                <a:latin typeface="Segoe UI"/>
                <a:ea typeface="+mn-ea"/>
                <a:cs typeface="+mn-cs"/>
                <a:hlinkClick r:id="rId3"/>
              </a:rPr>
              <a:t>blog post</a:t>
            </a:r>
            <a:r>
              <a:rPr kumimoji="0" lang="en-US" sz="4000" b="0" i="0" u="none" strike="noStrike" kern="1200" cap="none" spc="0" normalizeH="0" baseline="0" noProof="0" dirty="0">
                <a:ln>
                  <a:noFill/>
                </a:ln>
                <a:solidFill>
                  <a:srgbClr val="077BD6"/>
                </a:solidFill>
                <a:effectLst/>
                <a:uLnTx/>
                <a:uFillTx/>
                <a:latin typeface="Segoe UI"/>
                <a:ea typeface="+mn-ea"/>
                <a:cs typeface="+mn-cs"/>
              </a:rPr>
              <a:t>, highlighted activity by ‘Phosphorous’ to target users relate to the US presidential campaign.</a:t>
            </a:r>
          </a:p>
        </p:txBody>
      </p:sp>
    </p:spTree>
    <p:extLst>
      <p:ext uri="{BB962C8B-B14F-4D97-AF65-F5344CB8AC3E}">
        <p14:creationId xmlns:p14="http://schemas.microsoft.com/office/powerpoint/2010/main" val="16221829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Energy City line">
            <a:extLst>
              <a:ext uri="{FF2B5EF4-FFF2-40B4-BE49-F238E27FC236}">
                <a16:creationId xmlns:a16="http://schemas.microsoft.com/office/drawing/2014/main" id="{5CD4F894-7326-42AA-AC34-A996622BF990}"/>
              </a:ext>
            </a:extLst>
          </p:cNvPr>
          <p:cNvCxnSpPr>
            <a:cxnSpLocks/>
            <a:stCxn id="48" idx="3"/>
          </p:cNvCxnSpPr>
          <p:nvPr/>
        </p:nvCxnSpPr>
        <p:spPr>
          <a:xfrm flipH="1">
            <a:off x="-87715" y="3070832"/>
            <a:ext cx="373102" cy="304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5" name="Energy City line">
            <a:extLst>
              <a:ext uri="{FF2B5EF4-FFF2-40B4-BE49-F238E27FC236}">
                <a16:creationId xmlns:a16="http://schemas.microsoft.com/office/drawing/2014/main" id="{FB5D7069-B5BE-424A-95CC-1CEC2F517109}"/>
              </a:ext>
            </a:extLst>
          </p:cNvPr>
          <p:cNvCxnSpPr>
            <a:cxnSpLocks/>
            <a:endCxn id="48" idx="6"/>
          </p:cNvCxnSpPr>
          <p:nvPr/>
        </p:nvCxnSpPr>
        <p:spPr>
          <a:xfrm flipH="1" flipV="1">
            <a:off x="449990" y="3052354"/>
            <a:ext cx="1433757" cy="322306"/>
          </a:xfrm>
          <a:prstGeom prst="line">
            <a:avLst/>
          </a:prstGeom>
          <a:noFill/>
          <a:ln w="25400" cap="flat">
            <a:solidFill>
              <a:srgbClr val="D2D2D2"/>
            </a:solidFill>
            <a:prstDash val="solid"/>
            <a:miter lim="800000"/>
            <a:headEnd type="oval" w="lg" len="lg"/>
            <a:tailEnd/>
          </a:ln>
          <a:extLst>
            <a:ext uri="{909E8E84-426E-40DD-AFC4-6F175D3DCCD1}">
              <a14:hiddenFill xmlns:a14="http://schemas.microsoft.com/office/drawing/2010/main">
                <a:noFill/>
              </a14:hiddenFill>
            </a:ext>
          </a:extLst>
        </p:spPr>
      </p:cxnSp>
      <p:cxnSp>
        <p:nvCxnSpPr>
          <p:cNvPr id="6" name="Energy City line">
            <a:extLst>
              <a:ext uri="{FF2B5EF4-FFF2-40B4-BE49-F238E27FC236}">
                <a16:creationId xmlns:a16="http://schemas.microsoft.com/office/drawing/2014/main" id="{84B826E4-52FB-4230-A8C6-DA5A34DD3CF7}"/>
              </a:ext>
            </a:extLst>
          </p:cNvPr>
          <p:cNvCxnSpPr>
            <a:cxnSpLocks/>
          </p:cNvCxnSpPr>
          <p:nvPr/>
        </p:nvCxnSpPr>
        <p:spPr>
          <a:xfrm flipH="1">
            <a:off x="1140358" y="6245238"/>
            <a:ext cx="854545" cy="77879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7" name="Energy City line">
            <a:extLst>
              <a:ext uri="{FF2B5EF4-FFF2-40B4-BE49-F238E27FC236}">
                <a16:creationId xmlns:a16="http://schemas.microsoft.com/office/drawing/2014/main" id="{673CB4B1-0091-4C74-8455-76ECA4E4CD29}"/>
              </a:ext>
            </a:extLst>
          </p:cNvPr>
          <p:cNvCxnSpPr>
            <a:cxnSpLocks/>
            <a:stCxn id="20" idx="14"/>
            <a:endCxn id="35" idx="4"/>
          </p:cNvCxnSpPr>
          <p:nvPr/>
        </p:nvCxnSpPr>
        <p:spPr>
          <a:xfrm>
            <a:off x="1763095" y="4735278"/>
            <a:ext cx="223038" cy="16133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8" name="Energy City line">
            <a:extLst>
              <a:ext uri="{FF2B5EF4-FFF2-40B4-BE49-F238E27FC236}">
                <a16:creationId xmlns:a16="http://schemas.microsoft.com/office/drawing/2014/main" id="{5C47B75A-1468-4542-9FDA-4A863B86D942}"/>
              </a:ext>
            </a:extLst>
          </p:cNvPr>
          <p:cNvCxnSpPr>
            <a:cxnSpLocks/>
          </p:cNvCxnSpPr>
          <p:nvPr/>
        </p:nvCxnSpPr>
        <p:spPr>
          <a:xfrm>
            <a:off x="831511" y="2233164"/>
            <a:ext cx="1031666" cy="113627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 name="Energy City line">
            <a:extLst>
              <a:ext uri="{FF2B5EF4-FFF2-40B4-BE49-F238E27FC236}">
                <a16:creationId xmlns:a16="http://schemas.microsoft.com/office/drawing/2014/main" id="{49E394F7-03EB-4425-99EF-7D8BDC9AE865}"/>
              </a:ext>
            </a:extLst>
          </p:cNvPr>
          <p:cNvCxnSpPr>
            <a:cxnSpLocks/>
          </p:cNvCxnSpPr>
          <p:nvPr/>
        </p:nvCxnSpPr>
        <p:spPr>
          <a:xfrm>
            <a:off x="397810" y="5022362"/>
            <a:ext cx="768163" cy="74620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0" name="Energy City line">
            <a:extLst>
              <a:ext uri="{FF2B5EF4-FFF2-40B4-BE49-F238E27FC236}">
                <a16:creationId xmlns:a16="http://schemas.microsoft.com/office/drawing/2014/main" id="{167AAA18-9674-49C6-AB92-238FB2B076FC}"/>
              </a:ext>
            </a:extLst>
          </p:cNvPr>
          <p:cNvCxnSpPr>
            <a:cxnSpLocks/>
          </p:cNvCxnSpPr>
          <p:nvPr/>
        </p:nvCxnSpPr>
        <p:spPr>
          <a:xfrm flipV="1">
            <a:off x="403225" y="4698131"/>
            <a:ext cx="1291659" cy="29174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1" name="Energy City line">
            <a:extLst>
              <a:ext uri="{FF2B5EF4-FFF2-40B4-BE49-F238E27FC236}">
                <a16:creationId xmlns:a16="http://schemas.microsoft.com/office/drawing/2014/main" id="{A4581009-8AB7-494F-9B26-5D9101302C8B}"/>
              </a:ext>
            </a:extLst>
          </p:cNvPr>
          <p:cNvCxnSpPr>
            <a:cxnSpLocks/>
            <a:endCxn id="47" idx="0"/>
          </p:cNvCxnSpPr>
          <p:nvPr/>
        </p:nvCxnSpPr>
        <p:spPr>
          <a:xfrm flipH="1">
            <a:off x="400471" y="3376139"/>
            <a:ext cx="1483276" cy="154820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3" name="Energy City line">
            <a:extLst>
              <a:ext uri="{FF2B5EF4-FFF2-40B4-BE49-F238E27FC236}">
                <a16:creationId xmlns:a16="http://schemas.microsoft.com/office/drawing/2014/main" id="{138F99F9-E70F-4E73-9D67-F7887FAC5550}"/>
              </a:ext>
            </a:extLst>
          </p:cNvPr>
          <p:cNvCxnSpPr>
            <a:cxnSpLocks/>
            <a:stCxn id="34" idx="3"/>
          </p:cNvCxnSpPr>
          <p:nvPr/>
        </p:nvCxnSpPr>
        <p:spPr>
          <a:xfrm flipH="1">
            <a:off x="854617" y="1653603"/>
            <a:ext cx="950831" cy="56072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14" name="04R">
            <a:extLst>
              <a:ext uri="{FF2B5EF4-FFF2-40B4-BE49-F238E27FC236}">
                <a16:creationId xmlns:a16="http://schemas.microsoft.com/office/drawing/2014/main" id="{2872EFDC-07CC-4BEB-B2EB-E10D45F7F3D6}"/>
              </a:ext>
            </a:extLst>
          </p:cNvPr>
          <p:cNvSpPr/>
          <p:nvPr/>
        </p:nvSpPr>
        <p:spPr bwMode="auto">
          <a:xfrm>
            <a:off x="2786267" y="2999928"/>
            <a:ext cx="5088192" cy="85814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a:ln w="3175">
                  <a:noFill/>
                </a:ln>
                <a:solidFill>
                  <a:srgbClr val="2F2F2F"/>
                </a:solidFill>
                <a:effectLst/>
                <a:uLnTx/>
                <a:uFillTx/>
                <a:latin typeface="Segoe UI Semibold"/>
                <a:ea typeface="+mn-ea"/>
                <a:cs typeface="Segoe UI Semilight" panose="020B0402040204020203" pitchFamily="34" charset="0"/>
              </a:rPr>
              <a:t>Hunting</a:t>
            </a:r>
            <a:endParaRPr kumimoji="0" lang="en-US" sz="4400" b="0" i="0" u="none" strike="noStrike" kern="0" cap="none" spc="0" normalizeH="0" baseline="0" noProof="0">
              <a:ln w="3175">
                <a:noFill/>
              </a:ln>
              <a:solidFill>
                <a:srgbClr val="0078D4"/>
              </a:solidFill>
              <a:effectLst/>
              <a:uLnTx/>
              <a:uFillTx/>
              <a:latin typeface="Segoe UI Semibold"/>
              <a:ea typeface="+mn-ea"/>
              <a:cs typeface="Segoe UI Semilight" panose="020B0402040204020203" pitchFamily="34" charset="0"/>
            </a:endParaRPr>
          </a:p>
        </p:txBody>
      </p:sp>
      <p:cxnSp>
        <p:nvCxnSpPr>
          <p:cNvPr id="29" name="Energy City line">
            <a:extLst>
              <a:ext uri="{FF2B5EF4-FFF2-40B4-BE49-F238E27FC236}">
                <a16:creationId xmlns:a16="http://schemas.microsoft.com/office/drawing/2014/main" id="{F9472745-D1E7-4983-9C5C-2AC4A5DD0CA7}"/>
              </a:ext>
            </a:extLst>
          </p:cNvPr>
          <p:cNvCxnSpPr>
            <a:cxnSpLocks/>
          </p:cNvCxnSpPr>
          <p:nvPr/>
        </p:nvCxnSpPr>
        <p:spPr>
          <a:xfrm>
            <a:off x="703568" y="651244"/>
            <a:ext cx="1159609" cy="9328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30" name="Energy City line">
            <a:extLst>
              <a:ext uri="{FF2B5EF4-FFF2-40B4-BE49-F238E27FC236}">
                <a16:creationId xmlns:a16="http://schemas.microsoft.com/office/drawing/2014/main" id="{3FFDD024-5428-40D0-9E1A-F7DDBE51C038}"/>
              </a:ext>
            </a:extLst>
          </p:cNvPr>
          <p:cNvCxnSpPr>
            <a:cxnSpLocks/>
          </p:cNvCxnSpPr>
          <p:nvPr/>
        </p:nvCxnSpPr>
        <p:spPr>
          <a:xfrm flipV="1">
            <a:off x="686574" y="-43937"/>
            <a:ext cx="168043" cy="6297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34" name="Oval 129">
            <a:extLst>
              <a:ext uri="{FF2B5EF4-FFF2-40B4-BE49-F238E27FC236}">
                <a16:creationId xmlns:a16="http://schemas.microsoft.com/office/drawing/2014/main" id="{DF6A8F97-1885-444E-88DE-31AD74C50136}"/>
              </a:ext>
            </a:extLst>
          </p:cNvPr>
          <p:cNvSpPr>
            <a:spLocks noChangeArrowheads="1"/>
          </p:cNvSpPr>
          <p:nvPr/>
        </p:nvSpPr>
        <p:spPr bwMode="auto">
          <a:xfrm rot="965671">
            <a:off x="1794280" y="15206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 name="Oval 129">
            <a:extLst>
              <a:ext uri="{FF2B5EF4-FFF2-40B4-BE49-F238E27FC236}">
                <a16:creationId xmlns:a16="http://schemas.microsoft.com/office/drawing/2014/main" id="{33A3C00E-7D13-4E62-A27B-2B21D16175D7}"/>
              </a:ext>
            </a:extLst>
          </p:cNvPr>
          <p:cNvSpPr>
            <a:spLocks noChangeArrowheads="1"/>
          </p:cNvSpPr>
          <p:nvPr/>
        </p:nvSpPr>
        <p:spPr bwMode="auto">
          <a:xfrm rot="21402438">
            <a:off x="1891341" y="616951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 name="Oval 129">
            <a:extLst>
              <a:ext uri="{FF2B5EF4-FFF2-40B4-BE49-F238E27FC236}">
                <a16:creationId xmlns:a16="http://schemas.microsoft.com/office/drawing/2014/main" id="{49DCF0D8-4FFB-4D37-8FD6-E6179F2896FE}"/>
              </a:ext>
            </a:extLst>
          </p:cNvPr>
          <p:cNvSpPr>
            <a:spLocks noChangeArrowheads="1"/>
          </p:cNvSpPr>
          <p:nvPr/>
        </p:nvSpPr>
        <p:spPr bwMode="auto">
          <a:xfrm rot="965671">
            <a:off x="581507" y="5259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 name="Oval 129">
            <a:extLst>
              <a:ext uri="{FF2B5EF4-FFF2-40B4-BE49-F238E27FC236}">
                <a16:creationId xmlns:a16="http://schemas.microsoft.com/office/drawing/2014/main" id="{02C52BBC-48BC-487B-B901-7FCC68745B71}"/>
              </a:ext>
            </a:extLst>
          </p:cNvPr>
          <p:cNvSpPr>
            <a:spLocks noChangeArrowheads="1"/>
          </p:cNvSpPr>
          <p:nvPr/>
        </p:nvSpPr>
        <p:spPr bwMode="auto">
          <a:xfrm rot="1440981">
            <a:off x="274344" y="491657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 name="Oval 129">
            <a:extLst>
              <a:ext uri="{FF2B5EF4-FFF2-40B4-BE49-F238E27FC236}">
                <a16:creationId xmlns:a16="http://schemas.microsoft.com/office/drawing/2014/main" id="{4A1CCDF5-E133-46A3-9440-13D3AEA78915}"/>
              </a:ext>
            </a:extLst>
          </p:cNvPr>
          <p:cNvSpPr>
            <a:spLocks noChangeArrowheads="1"/>
          </p:cNvSpPr>
          <p:nvPr/>
        </p:nvSpPr>
        <p:spPr bwMode="auto">
          <a:xfrm rot="965671">
            <a:off x="274219" y="293786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75" name="Group 74">
            <a:extLst>
              <a:ext uri="{FF2B5EF4-FFF2-40B4-BE49-F238E27FC236}">
                <a16:creationId xmlns:a16="http://schemas.microsoft.com/office/drawing/2014/main" id="{AF6C67A9-05B5-4738-8671-04520B05FCD8}"/>
              </a:ext>
            </a:extLst>
          </p:cNvPr>
          <p:cNvGrpSpPr/>
          <p:nvPr/>
        </p:nvGrpSpPr>
        <p:grpSpPr>
          <a:xfrm>
            <a:off x="1372866" y="2786795"/>
            <a:ext cx="1286179" cy="1286175"/>
            <a:chOff x="1372866" y="2786795"/>
            <a:chExt cx="1286179" cy="1286175"/>
          </a:xfrm>
        </p:grpSpPr>
        <p:sp>
          <p:nvSpPr>
            <p:cNvPr id="37" name="Oval 36">
              <a:extLst>
                <a:ext uri="{FF2B5EF4-FFF2-40B4-BE49-F238E27FC236}">
                  <a16:creationId xmlns:a16="http://schemas.microsoft.com/office/drawing/2014/main" id="{7EA93402-8718-4841-B86E-9D789104979C}"/>
                </a:ext>
              </a:extLst>
            </p:cNvPr>
            <p:cNvSpPr/>
            <p:nvPr/>
          </p:nvSpPr>
          <p:spPr bwMode="auto">
            <a:xfrm>
              <a:off x="1372866" y="2786795"/>
              <a:ext cx="1286179" cy="1286175"/>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binoculars" title="Icon of binoculars">
              <a:extLst>
                <a:ext uri="{FF2B5EF4-FFF2-40B4-BE49-F238E27FC236}">
                  <a16:creationId xmlns:a16="http://schemas.microsoft.com/office/drawing/2014/main" id="{6BC318E9-BBC1-42DE-89D0-9549B11EDCC7}"/>
                </a:ext>
              </a:extLst>
            </p:cNvPr>
            <p:cNvSpPr>
              <a:spLocks noChangeAspect="1" noEditPoints="1"/>
            </p:cNvSpPr>
            <p:nvPr/>
          </p:nvSpPr>
          <p:spPr bwMode="auto">
            <a:xfrm>
              <a:off x="1662020" y="3103967"/>
              <a:ext cx="707871" cy="65183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42445977-EB3E-4F75-958D-F561170F39CB}"/>
              </a:ext>
            </a:extLst>
          </p:cNvPr>
          <p:cNvGrpSpPr/>
          <p:nvPr/>
        </p:nvGrpSpPr>
        <p:grpSpPr>
          <a:xfrm>
            <a:off x="587529" y="1945831"/>
            <a:ext cx="494604" cy="494604"/>
            <a:chOff x="587529" y="1945831"/>
            <a:chExt cx="494604" cy="494604"/>
          </a:xfrm>
        </p:grpSpPr>
        <p:sp>
          <p:nvSpPr>
            <p:cNvPr id="22" name="Oval 21">
              <a:extLst>
                <a:ext uri="{FF2B5EF4-FFF2-40B4-BE49-F238E27FC236}">
                  <a16:creationId xmlns:a16="http://schemas.microsoft.com/office/drawing/2014/main" id="{CECCEEDD-A0BA-486C-9313-3911ECAD718A}"/>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3" name="Group 52">
              <a:extLst>
                <a:ext uri="{FF2B5EF4-FFF2-40B4-BE49-F238E27FC236}">
                  <a16:creationId xmlns:a16="http://schemas.microsoft.com/office/drawing/2014/main" id="{C3966150-E001-4BC2-859F-9FEDF57157FC}"/>
                </a:ext>
              </a:extLst>
            </p:cNvPr>
            <p:cNvGrpSpPr/>
            <p:nvPr/>
          </p:nvGrpSpPr>
          <p:grpSpPr>
            <a:xfrm>
              <a:off x="703568" y="2056528"/>
              <a:ext cx="259340" cy="252832"/>
              <a:chOff x="783093" y="-2783562"/>
              <a:chExt cx="1002275" cy="977133"/>
            </a:xfrm>
          </p:grpSpPr>
          <p:sp>
            <p:nvSpPr>
              <p:cNvPr id="54" name="Rectangle 53">
                <a:extLst>
                  <a:ext uri="{FF2B5EF4-FFF2-40B4-BE49-F238E27FC236}">
                    <a16:creationId xmlns:a16="http://schemas.microsoft.com/office/drawing/2014/main" id="{58AED24E-5F30-4191-9BF7-C293C307A61B}"/>
                  </a:ext>
                </a:extLst>
              </p:cNvPr>
              <p:cNvSpPr>
                <a:spLocks noChangeArrowheads="1"/>
              </p:cNvSpPr>
              <p:nvPr/>
            </p:nvSpPr>
            <p:spPr bwMode="auto">
              <a:xfrm>
                <a:off x="783093" y="-2403620"/>
                <a:ext cx="835705" cy="597191"/>
              </a:xfrm>
              <a:prstGeom prst="rect">
                <a:avLst/>
              </a:pr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5" name="Line 5">
                <a:extLst>
                  <a:ext uri="{FF2B5EF4-FFF2-40B4-BE49-F238E27FC236}">
                    <a16:creationId xmlns:a16="http://schemas.microsoft.com/office/drawing/2014/main" id="{7B8F1DED-8006-4DE8-ACC6-426A9F627884}"/>
                  </a:ext>
                </a:extLst>
              </p:cNvPr>
              <p:cNvSpPr>
                <a:spLocks noChangeShapeType="1"/>
              </p:cNvSpPr>
              <p:nvPr/>
            </p:nvSpPr>
            <p:spPr bwMode="auto">
              <a:xfrm flipH="1">
                <a:off x="1074805" y="-2390191"/>
                <a:ext cx="4696" cy="581288"/>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6" name="Line 6">
                <a:extLst>
                  <a:ext uri="{FF2B5EF4-FFF2-40B4-BE49-F238E27FC236}">
                    <a16:creationId xmlns:a16="http://schemas.microsoft.com/office/drawing/2014/main" id="{803DE817-0D18-4C0B-BEEB-9E94CF38B348}"/>
                  </a:ext>
                </a:extLst>
              </p:cNvPr>
              <p:cNvSpPr>
                <a:spLocks noChangeShapeType="1"/>
              </p:cNvSpPr>
              <p:nvPr/>
            </p:nvSpPr>
            <p:spPr bwMode="auto">
              <a:xfrm>
                <a:off x="1322388" y="-2403622"/>
                <a:ext cx="0" cy="594717"/>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7" name="Line 7">
                <a:extLst>
                  <a:ext uri="{FF2B5EF4-FFF2-40B4-BE49-F238E27FC236}">
                    <a16:creationId xmlns:a16="http://schemas.microsoft.com/office/drawing/2014/main" id="{E80F30A9-CD9F-47E2-A585-1C18D0F4507E}"/>
                  </a:ext>
                </a:extLst>
              </p:cNvPr>
              <p:cNvSpPr>
                <a:spLocks noChangeShapeType="1"/>
              </p:cNvSpPr>
              <p:nvPr/>
            </p:nvSpPr>
            <p:spPr bwMode="auto">
              <a:xfrm>
                <a:off x="783094" y="-2250798"/>
                <a:ext cx="833884"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8" name="Line 8">
                <a:extLst>
                  <a:ext uri="{FF2B5EF4-FFF2-40B4-BE49-F238E27FC236}">
                    <a16:creationId xmlns:a16="http://schemas.microsoft.com/office/drawing/2014/main" id="{10D642A0-22FC-46E0-9DBE-E767AA626370}"/>
                  </a:ext>
                </a:extLst>
              </p:cNvPr>
              <p:cNvSpPr>
                <a:spLocks noChangeShapeType="1"/>
              </p:cNvSpPr>
              <p:nvPr/>
            </p:nvSpPr>
            <p:spPr bwMode="auto">
              <a:xfrm>
                <a:off x="783093" y="-2104708"/>
                <a:ext cx="833885"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9" name="Line 9">
                <a:extLst>
                  <a:ext uri="{FF2B5EF4-FFF2-40B4-BE49-F238E27FC236}">
                    <a16:creationId xmlns:a16="http://schemas.microsoft.com/office/drawing/2014/main" id="{07B59F39-D8A6-4426-8622-F6789783A581}"/>
                  </a:ext>
                </a:extLst>
              </p:cNvPr>
              <p:cNvSpPr>
                <a:spLocks noChangeShapeType="1"/>
              </p:cNvSpPr>
              <p:nvPr/>
            </p:nvSpPr>
            <p:spPr bwMode="auto">
              <a:xfrm>
                <a:off x="783093" y="-1949413"/>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0" name="Freeform 10">
                <a:extLst>
                  <a:ext uri="{FF2B5EF4-FFF2-40B4-BE49-F238E27FC236}">
                    <a16:creationId xmlns:a16="http://schemas.microsoft.com/office/drawing/2014/main" id="{C3D57A69-79C1-4604-BC66-A4A86D746077}"/>
                  </a:ext>
                </a:extLst>
              </p:cNvPr>
              <p:cNvSpPr>
                <a:spLocks/>
              </p:cNvSpPr>
              <p:nvPr/>
            </p:nvSpPr>
            <p:spPr bwMode="auto">
              <a:xfrm>
                <a:off x="951484" y="-2783562"/>
                <a:ext cx="833884" cy="653631"/>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69" name="Group 68">
            <a:extLst>
              <a:ext uri="{FF2B5EF4-FFF2-40B4-BE49-F238E27FC236}">
                <a16:creationId xmlns:a16="http://schemas.microsoft.com/office/drawing/2014/main" id="{7AFAEEA3-EF9C-4CB6-811B-9FB8100A1059}"/>
              </a:ext>
            </a:extLst>
          </p:cNvPr>
          <p:cNvGrpSpPr/>
          <p:nvPr/>
        </p:nvGrpSpPr>
        <p:grpSpPr>
          <a:xfrm>
            <a:off x="901854" y="5393869"/>
            <a:ext cx="494604" cy="494604"/>
            <a:chOff x="3181981" y="455880"/>
            <a:chExt cx="910036" cy="910036"/>
          </a:xfrm>
        </p:grpSpPr>
        <p:sp>
          <p:nvSpPr>
            <p:cNvPr id="70" name="Oval 69">
              <a:extLst>
                <a:ext uri="{FF2B5EF4-FFF2-40B4-BE49-F238E27FC236}">
                  <a16:creationId xmlns:a16="http://schemas.microsoft.com/office/drawing/2014/main" id="{D06B45DF-F9DA-490F-968E-FB9BE844B2CB}"/>
                </a:ext>
              </a:extLst>
            </p:cNvPr>
            <p:cNvSpPr/>
            <p:nvPr/>
          </p:nvSpPr>
          <p:spPr bwMode="auto">
            <a:xfrm>
              <a:off x="3181981" y="455880"/>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 name="target_2" title="Icon of a target with an arrow hitting the bullseye">
              <a:extLst>
                <a:ext uri="{FF2B5EF4-FFF2-40B4-BE49-F238E27FC236}">
                  <a16:creationId xmlns:a16="http://schemas.microsoft.com/office/drawing/2014/main" id="{1F37052F-0A6A-4EC5-92E6-EFDF2C37AC3A}"/>
                </a:ext>
              </a:extLst>
            </p:cNvPr>
            <p:cNvSpPr>
              <a:spLocks noChangeAspect="1" noEditPoints="1"/>
            </p:cNvSpPr>
            <p:nvPr/>
          </p:nvSpPr>
          <p:spPr bwMode="auto">
            <a:xfrm>
              <a:off x="3396840" y="667625"/>
              <a:ext cx="480318" cy="48654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6"/>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075EF072-D615-4973-A4D6-F6F51A395625}"/>
              </a:ext>
            </a:extLst>
          </p:cNvPr>
          <p:cNvGrpSpPr/>
          <p:nvPr/>
        </p:nvGrpSpPr>
        <p:grpSpPr>
          <a:xfrm>
            <a:off x="1539527" y="4487373"/>
            <a:ext cx="494604" cy="494604"/>
            <a:chOff x="4498330" y="437396"/>
            <a:chExt cx="910036" cy="910036"/>
          </a:xfrm>
        </p:grpSpPr>
        <p:sp>
          <p:nvSpPr>
            <p:cNvPr id="73" name="Oval 72">
              <a:extLst>
                <a:ext uri="{FF2B5EF4-FFF2-40B4-BE49-F238E27FC236}">
                  <a16:creationId xmlns:a16="http://schemas.microsoft.com/office/drawing/2014/main" id="{D93F49F2-A037-4CF6-B1C4-A78830904A68}"/>
                </a:ext>
              </a:extLst>
            </p:cNvPr>
            <p:cNvSpPr/>
            <p:nvPr/>
          </p:nvSpPr>
          <p:spPr bwMode="auto">
            <a:xfrm>
              <a:off x="4498330"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gear" title="Icon of a gear surrounded by a circle with lines of varying length">
              <a:extLst>
                <a:ext uri="{FF2B5EF4-FFF2-40B4-BE49-F238E27FC236}">
                  <a16:creationId xmlns:a16="http://schemas.microsoft.com/office/drawing/2014/main" id="{CC6F7504-E7B8-4748-94B9-29B3AD6ABEF0}"/>
                </a:ext>
              </a:extLst>
            </p:cNvPr>
            <p:cNvSpPr>
              <a:spLocks noChangeAspect="1" noEditPoints="1"/>
            </p:cNvSpPr>
            <p:nvPr/>
          </p:nvSpPr>
          <p:spPr bwMode="auto">
            <a:xfrm>
              <a:off x="4692135" y="627905"/>
              <a:ext cx="522426" cy="52901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9" name="Oval 48">
            <a:extLst>
              <a:ext uri="{FF2B5EF4-FFF2-40B4-BE49-F238E27FC236}">
                <a16:creationId xmlns:a16="http://schemas.microsoft.com/office/drawing/2014/main" id="{A49BCE59-A311-4EBC-8B92-EBF9359F3B82}"/>
              </a:ext>
            </a:extLst>
          </p:cNvPr>
          <p:cNvSpPr/>
          <p:nvPr/>
        </p:nvSpPr>
        <p:spPr bwMode="auto">
          <a:xfrm>
            <a:off x="977794" y="846419"/>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brain_2" title="Icon of a brain with circles and connection lines inside">
            <a:extLst>
              <a:ext uri="{FF2B5EF4-FFF2-40B4-BE49-F238E27FC236}">
                <a16:creationId xmlns:a16="http://schemas.microsoft.com/office/drawing/2014/main" id="{1E82DE5D-ECFC-4E3B-8D6C-B2241DFB8415}"/>
              </a:ext>
            </a:extLst>
          </p:cNvPr>
          <p:cNvSpPr>
            <a:spLocks noChangeAspect="1" noEditPoints="1"/>
          </p:cNvSpPr>
          <p:nvPr/>
        </p:nvSpPr>
        <p:spPr bwMode="auto">
          <a:xfrm>
            <a:off x="1022633" y="958513"/>
            <a:ext cx="402311" cy="26976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2700" cap="sq">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597256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0FA4-BE95-4132-A4C8-A7905E812CE0}"/>
              </a:ext>
            </a:extLst>
          </p:cNvPr>
          <p:cNvSpPr>
            <a:spLocks noGrp="1"/>
          </p:cNvSpPr>
          <p:nvPr>
            <p:ph type="title"/>
          </p:nvPr>
        </p:nvSpPr>
        <p:spPr>
          <a:xfrm>
            <a:off x="1527175" y="457200"/>
            <a:ext cx="10371138" cy="492443"/>
          </a:xfrm>
        </p:spPr>
        <p:txBody>
          <a:bodyPr/>
          <a:lstStyle/>
          <a:p>
            <a:r>
              <a:rPr lang="en-US"/>
              <a:t>Start hunting over security data with fast, flexible queries </a:t>
            </a:r>
            <a:br>
              <a:rPr lang="en-US"/>
            </a:br>
            <a:endParaRPr lang="en-US"/>
          </a:p>
        </p:txBody>
      </p:sp>
      <p:grpSp>
        <p:nvGrpSpPr>
          <p:cNvPr id="21" name="Group 20">
            <a:extLst>
              <a:ext uri="{FF2B5EF4-FFF2-40B4-BE49-F238E27FC236}">
                <a16:creationId xmlns:a16="http://schemas.microsoft.com/office/drawing/2014/main" id="{6D46227F-CFCC-4AAD-803F-8235D90110CA}"/>
              </a:ext>
            </a:extLst>
          </p:cNvPr>
          <p:cNvGrpSpPr/>
          <p:nvPr/>
        </p:nvGrpSpPr>
        <p:grpSpPr>
          <a:xfrm>
            <a:off x="5738132" y="1386522"/>
            <a:ext cx="6453868" cy="5273755"/>
            <a:chOff x="5738132" y="1386522"/>
            <a:chExt cx="6453868" cy="5273755"/>
          </a:xfrm>
        </p:grpSpPr>
        <p:sp>
          <p:nvSpPr>
            <p:cNvPr id="24" name="Rectangle: Rounded Corners 23">
              <a:extLst>
                <a:ext uri="{FF2B5EF4-FFF2-40B4-BE49-F238E27FC236}">
                  <a16:creationId xmlns:a16="http://schemas.microsoft.com/office/drawing/2014/main" id="{0F0F44CB-A2AB-4097-9128-217BE0134F88}"/>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5" name="Picture 24" descr="A screenshot of a cell phone&#10;&#10;Description automatically generated">
              <a:extLst>
                <a:ext uri="{FF2B5EF4-FFF2-40B4-BE49-F238E27FC236}">
                  <a16:creationId xmlns:a16="http://schemas.microsoft.com/office/drawing/2014/main" id="{4128CF4F-07E5-49AA-9D29-AA3918FF270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sp>
        <p:nvSpPr>
          <p:cNvPr id="33" name="TextBox 32">
            <a:extLst>
              <a:ext uri="{FF2B5EF4-FFF2-40B4-BE49-F238E27FC236}">
                <a16:creationId xmlns:a16="http://schemas.microsoft.com/office/drawing/2014/main" id="{4AF54484-7F24-47FD-9933-1B106B14E902}"/>
              </a:ext>
            </a:extLst>
          </p:cNvPr>
          <p:cNvSpPr txBox="1"/>
          <p:nvPr/>
        </p:nvSpPr>
        <p:spPr>
          <a:xfrm>
            <a:off x="588263" y="2920565"/>
            <a:ext cx="4618737" cy="2299265"/>
          </a:xfrm>
          <a:prstGeom prst="rect">
            <a:avLst/>
          </a:prstGeom>
          <a:noFill/>
        </p:spPr>
        <p:txBody>
          <a:bodyPr wrap="square" lIns="0" tIns="0"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Run built-in threat hunting queries - no prior query experience required</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Customize and create your own hunting queries using KQL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Integrate hunting and investigations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53135F39-11E6-4777-B754-025EBE650CF4}"/>
              </a:ext>
            </a:extLst>
          </p:cNvPr>
          <p:cNvGrpSpPr/>
          <p:nvPr/>
        </p:nvGrpSpPr>
        <p:grpSpPr>
          <a:xfrm>
            <a:off x="585217" y="0"/>
            <a:ext cx="745914" cy="1143000"/>
            <a:chOff x="585217" y="0"/>
            <a:chExt cx="745914" cy="1143000"/>
          </a:xfrm>
        </p:grpSpPr>
        <p:grpSp>
          <p:nvGrpSpPr>
            <p:cNvPr id="13" name="Group 12">
              <a:extLst>
                <a:ext uri="{FF2B5EF4-FFF2-40B4-BE49-F238E27FC236}">
                  <a16:creationId xmlns:a16="http://schemas.microsoft.com/office/drawing/2014/main" id="{5C98EF2F-4B65-4B60-966B-715C2F18948B}"/>
                </a:ext>
              </a:extLst>
            </p:cNvPr>
            <p:cNvGrpSpPr/>
            <p:nvPr/>
          </p:nvGrpSpPr>
          <p:grpSpPr>
            <a:xfrm>
              <a:off x="585217" y="0"/>
              <a:ext cx="745914" cy="1143000"/>
              <a:chOff x="490749" y="2984912"/>
              <a:chExt cx="1872140" cy="2557382"/>
            </a:xfrm>
          </p:grpSpPr>
          <p:sp>
            <p:nvSpPr>
              <p:cNvPr id="15" name="04R">
                <a:extLst>
                  <a:ext uri="{FF2B5EF4-FFF2-40B4-BE49-F238E27FC236}">
                    <a16:creationId xmlns:a16="http://schemas.microsoft.com/office/drawing/2014/main" id="{F091051A-0D01-490E-853E-03869EA00FAD}"/>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 name="04R">
                <a:extLst>
                  <a:ext uri="{FF2B5EF4-FFF2-40B4-BE49-F238E27FC236}">
                    <a16:creationId xmlns:a16="http://schemas.microsoft.com/office/drawing/2014/main" id="{699EF02E-E03E-454B-8136-6ACE15F94717}"/>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4" name="Rectangle 13">
              <a:extLst>
                <a:ext uri="{FF2B5EF4-FFF2-40B4-BE49-F238E27FC236}">
                  <a16:creationId xmlns:a16="http://schemas.microsoft.com/office/drawing/2014/main" id="{C42B3F04-919D-4757-9A1C-B7FA4857E7E0}"/>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78D4"/>
                  </a:solidFill>
                  <a:effectLst/>
                  <a:uLnTx/>
                  <a:uFillTx/>
                  <a:latin typeface="Segoe UI Semibold"/>
                  <a:ea typeface="+mn-ea"/>
                  <a:cs typeface="Segoe UI" pitchFamily="34" charset="0"/>
                </a:rPr>
                <a:t>4</a:t>
              </a:r>
            </a:p>
          </p:txBody>
        </p:sp>
      </p:grpSp>
      <p:pic>
        <p:nvPicPr>
          <p:cNvPr id="4" name="Picture 3">
            <a:extLst>
              <a:ext uri="{FF2B5EF4-FFF2-40B4-BE49-F238E27FC236}">
                <a16:creationId xmlns:a16="http://schemas.microsoft.com/office/drawing/2014/main" id="{E929ECF5-C2A0-4318-AC8D-6EAB006682E1}"/>
              </a:ext>
            </a:extLst>
          </p:cNvPr>
          <p:cNvPicPr>
            <a:picLocks noChangeAspect="1"/>
          </p:cNvPicPr>
          <p:nvPr/>
        </p:nvPicPr>
        <p:blipFill rotWithShape="1">
          <a:blip r:embed="rId4"/>
          <a:srcRect r="11454"/>
          <a:stretch/>
        </p:blipFill>
        <p:spPr>
          <a:xfrm>
            <a:off x="6221403" y="1852058"/>
            <a:ext cx="5970597" cy="4272846"/>
          </a:xfrm>
          <a:prstGeom prst="rect">
            <a:avLst/>
          </a:prstGeom>
        </p:spPr>
      </p:pic>
    </p:spTree>
    <p:extLst>
      <p:ext uri="{BB962C8B-B14F-4D97-AF65-F5344CB8AC3E}">
        <p14:creationId xmlns:p14="http://schemas.microsoft.com/office/powerpoint/2010/main" val="53653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08886D-D5C7-4B33-B5E8-BC43C306692A}"/>
              </a:ext>
            </a:extLst>
          </p:cNvPr>
          <p:cNvSpPr>
            <a:spLocks noGrp="1"/>
          </p:cNvSpPr>
          <p:nvPr>
            <p:ph type="title"/>
          </p:nvPr>
        </p:nvSpPr>
        <p:spPr>
          <a:xfrm>
            <a:off x="1527175" y="457200"/>
            <a:ext cx="10079608" cy="492443"/>
          </a:xfrm>
        </p:spPr>
        <p:txBody>
          <a:bodyPr/>
          <a:lstStyle/>
          <a:p>
            <a:r>
              <a:rPr lang="en-US"/>
              <a:t>Use bookmarks and live stream to manage your hunts</a:t>
            </a:r>
            <a:br>
              <a:rPr lang="en-US"/>
            </a:br>
            <a:endParaRPr lang="en-US"/>
          </a:p>
        </p:txBody>
      </p:sp>
      <p:sp>
        <p:nvSpPr>
          <p:cNvPr id="12" name="TextBox 11">
            <a:extLst>
              <a:ext uri="{FF2B5EF4-FFF2-40B4-BE49-F238E27FC236}">
                <a16:creationId xmlns:a16="http://schemas.microsoft.com/office/drawing/2014/main" id="{0E006913-B209-4204-8785-9E4EF416EB65}"/>
              </a:ext>
            </a:extLst>
          </p:cNvPr>
          <p:cNvSpPr txBox="1"/>
          <p:nvPr/>
        </p:nvSpPr>
        <p:spPr>
          <a:xfrm>
            <a:off x="588262" y="2632942"/>
            <a:ext cx="4710813" cy="2607041"/>
          </a:xfrm>
          <a:prstGeom prst="rect">
            <a:avLst/>
          </a:prstGeom>
          <a:noFill/>
        </p:spPr>
        <p:txBody>
          <a:bodyPr wrap="square" lIns="0" tIns="0"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Bookmark notable data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Start an investigation from a bookmark or add to an existing incident</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Monitor a live stream of new threat related activity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C3038BB1-D3DA-43F3-B145-DCD07307859A}"/>
              </a:ext>
            </a:extLst>
          </p:cNvPr>
          <p:cNvGrpSpPr/>
          <p:nvPr/>
        </p:nvGrpSpPr>
        <p:grpSpPr>
          <a:xfrm>
            <a:off x="5738132" y="1386522"/>
            <a:ext cx="6453868" cy="5273755"/>
            <a:chOff x="5738132" y="1386522"/>
            <a:chExt cx="6453868" cy="5273755"/>
          </a:xfrm>
        </p:grpSpPr>
        <p:sp>
          <p:nvSpPr>
            <p:cNvPr id="16" name="Rectangle: Rounded Corners 15">
              <a:extLst>
                <a:ext uri="{FF2B5EF4-FFF2-40B4-BE49-F238E27FC236}">
                  <a16:creationId xmlns:a16="http://schemas.microsoft.com/office/drawing/2014/main" id="{17AB8A56-0F01-464C-B78C-FDCC65512FD5}"/>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7" name="Picture 16" descr="A screenshot of a cell phone&#10;&#10;Description automatically generated">
              <a:extLst>
                <a:ext uri="{FF2B5EF4-FFF2-40B4-BE49-F238E27FC236}">
                  <a16:creationId xmlns:a16="http://schemas.microsoft.com/office/drawing/2014/main" id="{9ADE0AED-BB68-4A69-963A-3DD16B866B7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grpSp>
        <p:nvGrpSpPr>
          <p:cNvPr id="11" name="Group 10">
            <a:extLst>
              <a:ext uri="{FF2B5EF4-FFF2-40B4-BE49-F238E27FC236}">
                <a16:creationId xmlns:a16="http://schemas.microsoft.com/office/drawing/2014/main" id="{E7421DF3-0D0E-4C6C-BF1D-83AEC057E0BC}"/>
              </a:ext>
            </a:extLst>
          </p:cNvPr>
          <p:cNvGrpSpPr/>
          <p:nvPr/>
        </p:nvGrpSpPr>
        <p:grpSpPr>
          <a:xfrm>
            <a:off x="585217" y="0"/>
            <a:ext cx="745914" cy="1143000"/>
            <a:chOff x="585217" y="0"/>
            <a:chExt cx="745914" cy="1143000"/>
          </a:xfrm>
        </p:grpSpPr>
        <p:grpSp>
          <p:nvGrpSpPr>
            <p:cNvPr id="15" name="Group 14">
              <a:extLst>
                <a:ext uri="{FF2B5EF4-FFF2-40B4-BE49-F238E27FC236}">
                  <a16:creationId xmlns:a16="http://schemas.microsoft.com/office/drawing/2014/main" id="{18C0FE43-0DDB-4BBE-884E-B38244D90655}"/>
                </a:ext>
              </a:extLst>
            </p:cNvPr>
            <p:cNvGrpSpPr/>
            <p:nvPr/>
          </p:nvGrpSpPr>
          <p:grpSpPr>
            <a:xfrm>
              <a:off x="585217" y="0"/>
              <a:ext cx="745914" cy="1143000"/>
              <a:chOff x="490749" y="2984912"/>
              <a:chExt cx="1872140" cy="2557382"/>
            </a:xfrm>
          </p:grpSpPr>
          <p:sp>
            <p:nvSpPr>
              <p:cNvPr id="19" name="04R">
                <a:extLst>
                  <a:ext uri="{FF2B5EF4-FFF2-40B4-BE49-F238E27FC236}">
                    <a16:creationId xmlns:a16="http://schemas.microsoft.com/office/drawing/2014/main" id="{8A18E763-5002-4EE9-964E-76BA323A117D}"/>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04R">
                <a:extLst>
                  <a:ext uri="{FF2B5EF4-FFF2-40B4-BE49-F238E27FC236}">
                    <a16:creationId xmlns:a16="http://schemas.microsoft.com/office/drawing/2014/main" id="{22D8858E-1C86-48FC-8EDB-497E9067466B}"/>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8" name="Rectangle 17">
              <a:extLst>
                <a:ext uri="{FF2B5EF4-FFF2-40B4-BE49-F238E27FC236}">
                  <a16:creationId xmlns:a16="http://schemas.microsoft.com/office/drawing/2014/main" id="{58622CC7-5D94-42CA-B3E8-EF110CF6CFAC}"/>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78D4"/>
                  </a:solidFill>
                  <a:effectLst/>
                  <a:uLnTx/>
                  <a:uFillTx/>
                  <a:latin typeface="Segoe UI Semibold"/>
                  <a:ea typeface="+mn-ea"/>
                  <a:cs typeface="Segoe UI" pitchFamily="34" charset="0"/>
                </a:rPr>
                <a:t>5</a:t>
              </a:r>
            </a:p>
          </p:txBody>
        </p:sp>
      </p:grpSp>
      <p:pic>
        <p:nvPicPr>
          <p:cNvPr id="8" name="Picture 7">
            <a:extLst>
              <a:ext uri="{FF2B5EF4-FFF2-40B4-BE49-F238E27FC236}">
                <a16:creationId xmlns:a16="http://schemas.microsoft.com/office/drawing/2014/main" id="{5EEFBF09-7070-48FF-AB03-EF77FBE44923}"/>
              </a:ext>
            </a:extLst>
          </p:cNvPr>
          <p:cNvPicPr>
            <a:picLocks noChangeAspect="1"/>
          </p:cNvPicPr>
          <p:nvPr/>
        </p:nvPicPr>
        <p:blipFill rotWithShape="1">
          <a:blip r:embed="rId4"/>
          <a:srcRect r="11753"/>
          <a:stretch/>
        </p:blipFill>
        <p:spPr>
          <a:xfrm>
            <a:off x="6234849" y="1845733"/>
            <a:ext cx="5957152" cy="4305300"/>
          </a:xfrm>
          <a:prstGeom prst="rect">
            <a:avLst/>
          </a:prstGeom>
        </p:spPr>
      </p:pic>
    </p:spTree>
    <p:extLst>
      <p:ext uri="{BB962C8B-B14F-4D97-AF65-F5344CB8AC3E}">
        <p14:creationId xmlns:p14="http://schemas.microsoft.com/office/powerpoint/2010/main" val="38531153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0F00AE1-8EBB-46BC-9723-18F58A113A32}"/>
              </a:ext>
            </a:extLst>
          </p:cNvPr>
          <p:cNvGrpSpPr/>
          <p:nvPr/>
        </p:nvGrpSpPr>
        <p:grpSpPr>
          <a:xfrm>
            <a:off x="5738132" y="1386522"/>
            <a:ext cx="6453868" cy="5273755"/>
            <a:chOff x="5738132" y="1386522"/>
            <a:chExt cx="6453868" cy="5273755"/>
          </a:xfrm>
        </p:grpSpPr>
        <p:grpSp>
          <p:nvGrpSpPr>
            <p:cNvPr id="14" name="Group 13">
              <a:extLst>
                <a:ext uri="{FF2B5EF4-FFF2-40B4-BE49-F238E27FC236}">
                  <a16:creationId xmlns:a16="http://schemas.microsoft.com/office/drawing/2014/main" id="{342C5D20-B7C5-4C6E-9A92-C9B65B5D8531}"/>
                </a:ext>
              </a:extLst>
            </p:cNvPr>
            <p:cNvGrpSpPr/>
            <p:nvPr/>
          </p:nvGrpSpPr>
          <p:grpSpPr>
            <a:xfrm>
              <a:off x="5738132" y="1386522"/>
              <a:ext cx="6453868" cy="5273755"/>
              <a:chOff x="5738132" y="1386522"/>
              <a:chExt cx="6453868" cy="5273755"/>
            </a:xfrm>
          </p:grpSpPr>
          <p:sp>
            <p:nvSpPr>
              <p:cNvPr id="16" name="Rectangle: Rounded Corners 15">
                <a:extLst>
                  <a:ext uri="{FF2B5EF4-FFF2-40B4-BE49-F238E27FC236}">
                    <a16:creationId xmlns:a16="http://schemas.microsoft.com/office/drawing/2014/main" id="{DDFBDEBE-3FB6-43CE-A3B0-4B9F88D03323}"/>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7" name="Picture 16" descr="A screenshot of a cell phone&#10;&#10;Description automatically generated">
                <a:extLst>
                  <a:ext uri="{FF2B5EF4-FFF2-40B4-BE49-F238E27FC236}">
                    <a16:creationId xmlns:a16="http://schemas.microsoft.com/office/drawing/2014/main" id="{87DEB96F-ED93-4A61-B3AB-8CF88A94E87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pic>
          <p:nvPicPr>
            <p:cNvPr id="24" name="Picture 23" descr="A screenshot of a social media post&#10;&#10;Description automatically generated">
              <a:extLst>
                <a:ext uri="{FF2B5EF4-FFF2-40B4-BE49-F238E27FC236}">
                  <a16:creationId xmlns:a16="http://schemas.microsoft.com/office/drawing/2014/main" id="{C3CBB6CB-B537-41E9-AACD-97443E2B9E60}"/>
                </a:ext>
              </a:extLst>
            </p:cNvPr>
            <p:cNvPicPr>
              <a:picLocks noChangeAspect="1"/>
            </p:cNvPicPr>
            <p:nvPr/>
          </p:nvPicPr>
          <p:blipFill rotWithShape="1">
            <a:blip r:embed="rId4">
              <a:extLst>
                <a:ext uri="{28A0092B-C50C-407E-A947-70E740481C1C}">
                  <a14:useLocalDpi xmlns:a14="http://schemas.microsoft.com/office/drawing/2010/main"/>
                </a:ext>
              </a:extLst>
            </a:blip>
            <a:srcRect l="1" t="666" r="17370" b="838"/>
            <a:stretch/>
          </p:blipFill>
          <p:spPr>
            <a:xfrm>
              <a:off x="6230574" y="1848289"/>
              <a:ext cx="5961425" cy="4292161"/>
            </a:xfrm>
            <a:prstGeom prst="rect">
              <a:avLst/>
            </a:prstGeom>
          </p:spPr>
        </p:pic>
      </p:grpSp>
      <p:sp>
        <p:nvSpPr>
          <p:cNvPr id="2" name="Title 1">
            <a:extLst>
              <a:ext uri="{FF2B5EF4-FFF2-40B4-BE49-F238E27FC236}">
                <a16:creationId xmlns:a16="http://schemas.microsoft.com/office/drawing/2014/main" id="{684133B2-377B-4430-8D4C-7B14A64CD121}"/>
              </a:ext>
            </a:extLst>
          </p:cNvPr>
          <p:cNvSpPr>
            <a:spLocks noGrp="1"/>
          </p:cNvSpPr>
          <p:nvPr>
            <p:ph type="title"/>
          </p:nvPr>
        </p:nvSpPr>
        <p:spPr>
          <a:xfrm>
            <a:off x="1527175" y="457200"/>
            <a:ext cx="10079608" cy="492443"/>
          </a:xfrm>
        </p:spPr>
        <p:txBody>
          <a:bodyPr/>
          <a:lstStyle/>
          <a:p>
            <a:r>
              <a:rPr lang="en-US"/>
              <a:t>Use </a:t>
            </a:r>
            <a:r>
              <a:rPr lang="en-US" err="1"/>
              <a:t>Jupyter</a:t>
            </a:r>
            <a:r>
              <a:rPr lang="en-US"/>
              <a:t> notebooks for advanced hunting</a:t>
            </a:r>
          </a:p>
        </p:txBody>
      </p:sp>
      <p:sp>
        <p:nvSpPr>
          <p:cNvPr id="12" name="TextBox 11">
            <a:extLst>
              <a:ext uri="{FF2B5EF4-FFF2-40B4-BE49-F238E27FC236}">
                <a16:creationId xmlns:a16="http://schemas.microsoft.com/office/drawing/2014/main" id="{CA828F83-A506-4907-8146-2D521C941336}"/>
              </a:ext>
            </a:extLst>
          </p:cNvPr>
          <p:cNvSpPr txBox="1"/>
          <p:nvPr/>
        </p:nvSpPr>
        <p:spPr>
          <a:xfrm>
            <a:off x="588262" y="2471037"/>
            <a:ext cx="4710813" cy="3222594"/>
          </a:xfrm>
          <a:prstGeom prst="rect">
            <a:avLst/>
          </a:prstGeom>
          <a:noFill/>
        </p:spPr>
        <p:txBody>
          <a:bodyPr wrap="square" lIns="0" tIns="0"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Run in the Azure cloud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Save as sharable HTML/JSON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Query Azure Sentinel data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Bring external data sources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Use your language of choice - Python, SQL, KQL, R, …</a:t>
            </a:r>
          </a:p>
        </p:txBody>
      </p:sp>
      <p:grpSp>
        <p:nvGrpSpPr>
          <p:cNvPr id="10" name="Group 9">
            <a:extLst>
              <a:ext uri="{FF2B5EF4-FFF2-40B4-BE49-F238E27FC236}">
                <a16:creationId xmlns:a16="http://schemas.microsoft.com/office/drawing/2014/main" id="{3392B208-BC3C-44E0-92A3-802159E4427D}"/>
              </a:ext>
            </a:extLst>
          </p:cNvPr>
          <p:cNvGrpSpPr/>
          <p:nvPr/>
        </p:nvGrpSpPr>
        <p:grpSpPr>
          <a:xfrm>
            <a:off x="585217" y="0"/>
            <a:ext cx="745914" cy="1143000"/>
            <a:chOff x="585217" y="0"/>
            <a:chExt cx="745914" cy="1143000"/>
          </a:xfrm>
        </p:grpSpPr>
        <p:grpSp>
          <p:nvGrpSpPr>
            <p:cNvPr id="11" name="Group 10">
              <a:extLst>
                <a:ext uri="{FF2B5EF4-FFF2-40B4-BE49-F238E27FC236}">
                  <a16:creationId xmlns:a16="http://schemas.microsoft.com/office/drawing/2014/main" id="{3097165C-DD39-4A6B-AF40-16C499799427}"/>
                </a:ext>
              </a:extLst>
            </p:cNvPr>
            <p:cNvGrpSpPr/>
            <p:nvPr/>
          </p:nvGrpSpPr>
          <p:grpSpPr>
            <a:xfrm>
              <a:off x="585217" y="0"/>
              <a:ext cx="745914" cy="1143000"/>
              <a:chOff x="490749" y="2984912"/>
              <a:chExt cx="1872140" cy="2557382"/>
            </a:xfrm>
          </p:grpSpPr>
          <p:sp>
            <p:nvSpPr>
              <p:cNvPr id="18" name="04R">
                <a:extLst>
                  <a:ext uri="{FF2B5EF4-FFF2-40B4-BE49-F238E27FC236}">
                    <a16:creationId xmlns:a16="http://schemas.microsoft.com/office/drawing/2014/main" id="{B7878D12-41A6-41C6-BF0A-5017CD81B525}"/>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04R">
                <a:extLst>
                  <a:ext uri="{FF2B5EF4-FFF2-40B4-BE49-F238E27FC236}">
                    <a16:creationId xmlns:a16="http://schemas.microsoft.com/office/drawing/2014/main" id="{362D4276-5031-4376-8CF1-93A4EAF3033D}"/>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5" name="Rectangle 14">
              <a:extLst>
                <a:ext uri="{FF2B5EF4-FFF2-40B4-BE49-F238E27FC236}">
                  <a16:creationId xmlns:a16="http://schemas.microsoft.com/office/drawing/2014/main" id="{88ABCCE1-3A0A-49D3-85A3-24BA28070CA9}"/>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78D4"/>
                  </a:solidFill>
                  <a:effectLst/>
                  <a:uLnTx/>
                  <a:uFillTx/>
                  <a:latin typeface="Segoe UI Semibold"/>
                  <a:ea typeface="+mn-ea"/>
                  <a:cs typeface="Segoe UI" pitchFamily="34" charset="0"/>
                </a:rPr>
                <a:t>5</a:t>
              </a:r>
            </a:p>
          </p:txBody>
        </p:sp>
      </p:grpSp>
    </p:spTree>
    <p:extLst>
      <p:ext uri="{BB962C8B-B14F-4D97-AF65-F5344CB8AC3E}">
        <p14:creationId xmlns:p14="http://schemas.microsoft.com/office/powerpoint/2010/main" val="11990372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Energy City line">
            <a:extLst>
              <a:ext uri="{FF2B5EF4-FFF2-40B4-BE49-F238E27FC236}">
                <a16:creationId xmlns:a16="http://schemas.microsoft.com/office/drawing/2014/main" id="{5CD4F894-7326-42AA-AC34-A996622BF990}"/>
              </a:ext>
            </a:extLst>
          </p:cNvPr>
          <p:cNvCxnSpPr>
            <a:cxnSpLocks/>
            <a:stCxn id="48" idx="3"/>
          </p:cNvCxnSpPr>
          <p:nvPr/>
        </p:nvCxnSpPr>
        <p:spPr>
          <a:xfrm flipH="1">
            <a:off x="-87715" y="3070832"/>
            <a:ext cx="373102" cy="304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5" name="Energy City line">
            <a:extLst>
              <a:ext uri="{FF2B5EF4-FFF2-40B4-BE49-F238E27FC236}">
                <a16:creationId xmlns:a16="http://schemas.microsoft.com/office/drawing/2014/main" id="{FB5D7069-B5BE-424A-95CC-1CEC2F517109}"/>
              </a:ext>
            </a:extLst>
          </p:cNvPr>
          <p:cNvCxnSpPr>
            <a:cxnSpLocks/>
            <a:endCxn id="48" idx="6"/>
          </p:cNvCxnSpPr>
          <p:nvPr/>
        </p:nvCxnSpPr>
        <p:spPr>
          <a:xfrm flipH="1" flipV="1">
            <a:off x="449990" y="3052354"/>
            <a:ext cx="1433757" cy="322306"/>
          </a:xfrm>
          <a:prstGeom prst="line">
            <a:avLst/>
          </a:prstGeom>
          <a:noFill/>
          <a:ln w="25400" cap="flat">
            <a:solidFill>
              <a:srgbClr val="D2D2D2"/>
            </a:solidFill>
            <a:prstDash val="solid"/>
            <a:miter lim="800000"/>
            <a:headEnd type="oval" w="lg" len="lg"/>
            <a:tailEnd/>
          </a:ln>
          <a:extLst>
            <a:ext uri="{909E8E84-426E-40DD-AFC4-6F175D3DCCD1}">
              <a14:hiddenFill xmlns:a14="http://schemas.microsoft.com/office/drawing/2010/main">
                <a:noFill/>
              </a14:hiddenFill>
            </a:ext>
          </a:extLst>
        </p:spPr>
      </p:cxnSp>
      <p:cxnSp>
        <p:nvCxnSpPr>
          <p:cNvPr id="6" name="Energy City line">
            <a:extLst>
              <a:ext uri="{FF2B5EF4-FFF2-40B4-BE49-F238E27FC236}">
                <a16:creationId xmlns:a16="http://schemas.microsoft.com/office/drawing/2014/main" id="{84B826E4-52FB-4230-A8C6-DA5A34DD3CF7}"/>
              </a:ext>
            </a:extLst>
          </p:cNvPr>
          <p:cNvCxnSpPr>
            <a:cxnSpLocks/>
          </p:cNvCxnSpPr>
          <p:nvPr/>
        </p:nvCxnSpPr>
        <p:spPr>
          <a:xfrm flipH="1">
            <a:off x="1140358" y="6245238"/>
            <a:ext cx="854545" cy="77879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7" name="Energy City line">
            <a:extLst>
              <a:ext uri="{FF2B5EF4-FFF2-40B4-BE49-F238E27FC236}">
                <a16:creationId xmlns:a16="http://schemas.microsoft.com/office/drawing/2014/main" id="{673CB4B1-0091-4C74-8455-76ECA4E4CD29}"/>
              </a:ext>
            </a:extLst>
          </p:cNvPr>
          <p:cNvCxnSpPr>
            <a:cxnSpLocks/>
            <a:stCxn id="20" idx="14"/>
            <a:endCxn id="35" idx="4"/>
          </p:cNvCxnSpPr>
          <p:nvPr/>
        </p:nvCxnSpPr>
        <p:spPr>
          <a:xfrm>
            <a:off x="1763095" y="4735278"/>
            <a:ext cx="223038" cy="16133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8" name="Energy City line">
            <a:extLst>
              <a:ext uri="{FF2B5EF4-FFF2-40B4-BE49-F238E27FC236}">
                <a16:creationId xmlns:a16="http://schemas.microsoft.com/office/drawing/2014/main" id="{5C47B75A-1468-4542-9FDA-4A863B86D942}"/>
              </a:ext>
            </a:extLst>
          </p:cNvPr>
          <p:cNvCxnSpPr>
            <a:cxnSpLocks/>
          </p:cNvCxnSpPr>
          <p:nvPr/>
        </p:nvCxnSpPr>
        <p:spPr>
          <a:xfrm>
            <a:off x="831511" y="2233164"/>
            <a:ext cx="1031666" cy="113627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 name="Energy City line">
            <a:extLst>
              <a:ext uri="{FF2B5EF4-FFF2-40B4-BE49-F238E27FC236}">
                <a16:creationId xmlns:a16="http://schemas.microsoft.com/office/drawing/2014/main" id="{49E394F7-03EB-4425-99EF-7D8BDC9AE865}"/>
              </a:ext>
            </a:extLst>
          </p:cNvPr>
          <p:cNvCxnSpPr>
            <a:cxnSpLocks/>
          </p:cNvCxnSpPr>
          <p:nvPr/>
        </p:nvCxnSpPr>
        <p:spPr>
          <a:xfrm>
            <a:off x="397810" y="5022362"/>
            <a:ext cx="768163" cy="74620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0" name="Energy City line">
            <a:extLst>
              <a:ext uri="{FF2B5EF4-FFF2-40B4-BE49-F238E27FC236}">
                <a16:creationId xmlns:a16="http://schemas.microsoft.com/office/drawing/2014/main" id="{167AAA18-9674-49C6-AB92-238FB2B076FC}"/>
              </a:ext>
            </a:extLst>
          </p:cNvPr>
          <p:cNvCxnSpPr>
            <a:cxnSpLocks/>
          </p:cNvCxnSpPr>
          <p:nvPr/>
        </p:nvCxnSpPr>
        <p:spPr>
          <a:xfrm flipV="1">
            <a:off x="403225" y="4698131"/>
            <a:ext cx="1291659" cy="29174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1" name="Energy City line">
            <a:extLst>
              <a:ext uri="{FF2B5EF4-FFF2-40B4-BE49-F238E27FC236}">
                <a16:creationId xmlns:a16="http://schemas.microsoft.com/office/drawing/2014/main" id="{A4581009-8AB7-494F-9B26-5D9101302C8B}"/>
              </a:ext>
            </a:extLst>
          </p:cNvPr>
          <p:cNvCxnSpPr>
            <a:cxnSpLocks/>
            <a:endCxn id="47" idx="0"/>
          </p:cNvCxnSpPr>
          <p:nvPr/>
        </p:nvCxnSpPr>
        <p:spPr>
          <a:xfrm flipH="1">
            <a:off x="400471" y="3376139"/>
            <a:ext cx="1483276" cy="154820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3" name="Energy City line">
            <a:extLst>
              <a:ext uri="{FF2B5EF4-FFF2-40B4-BE49-F238E27FC236}">
                <a16:creationId xmlns:a16="http://schemas.microsoft.com/office/drawing/2014/main" id="{138F99F9-E70F-4E73-9D67-F7887FAC5550}"/>
              </a:ext>
            </a:extLst>
          </p:cNvPr>
          <p:cNvCxnSpPr>
            <a:cxnSpLocks/>
            <a:stCxn id="34" idx="3"/>
          </p:cNvCxnSpPr>
          <p:nvPr/>
        </p:nvCxnSpPr>
        <p:spPr>
          <a:xfrm flipH="1">
            <a:off x="854617" y="1653603"/>
            <a:ext cx="950831" cy="56072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14" name="04R">
            <a:extLst>
              <a:ext uri="{FF2B5EF4-FFF2-40B4-BE49-F238E27FC236}">
                <a16:creationId xmlns:a16="http://schemas.microsoft.com/office/drawing/2014/main" id="{2872EFDC-07CC-4BEB-B2EB-E10D45F7F3D6}"/>
              </a:ext>
            </a:extLst>
          </p:cNvPr>
          <p:cNvSpPr/>
          <p:nvPr/>
        </p:nvSpPr>
        <p:spPr bwMode="auto">
          <a:xfrm>
            <a:off x="2786267" y="2999928"/>
            <a:ext cx="5088192" cy="85814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dirty="0">
                <a:ln w="3175">
                  <a:noFill/>
                </a:ln>
                <a:solidFill>
                  <a:srgbClr val="2F2F2F"/>
                </a:solidFill>
                <a:effectLst/>
                <a:uLnTx/>
                <a:uFillTx/>
                <a:latin typeface="Segoe UI Semibold"/>
                <a:ea typeface="+mn-ea"/>
                <a:cs typeface="Segoe UI Semilight" panose="020B0402040204020203" pitchFamily="34" charset="0"/>
              </a:rPr>
              <a:t>DEMO</a:t>
            </a:r>
            <a:endParaRPr kumimoji="0" lang="en-US" sz="4400" b="0" i="0" u="none" strike="noStrike" kern="0" cap="none" spc="0" normalizeH="0" baseline="0" noProof="0" dirty="0">
              <a:ln w="3175">
                <a:noFill/>
              </a:ln>
              <a:solidFill>
                <a:srgbClr val="0078D4"/>
              </a:solidFill>
              <a:effectLst/>
              <a:uLnTx/>
              <a:uFillTx/>
              <a:latin typeface="Segoe UI Semibold"/>
              <a:ea typeface="+mn-ea"/>
              <a:cs typeface="Segoe UI Semilight" panose="020B0402040204020203" pitchFamily="34" charset="0"/>
            </a:endParaRPr>
          </a:p>
        </p:txBody>
      </p:sp>
      <p:cxnSp>
        <p:nvCxnSpPr>
          <p:cNvPr id="29" name="Energy City line">
            <a:extLst>
              <a:ext uri="{FF2B5EF4-FFF2-40B4-BE49-F238E27FC236}">
                <a16:creationId xmlns:a16="http://schemas.microsoft.com/office/drawing/2014/main" id="{F9472745-D1E7-4983-9C5C-2AC4A5DD0CA7}"/>
              </a:ext>
            </a:extLst>
          </p:cNvPr>
          <p:cNvCxnSpPr>
            <a:cxnSpLocks/>
          </p:cNvCxnSpPr>
          <p:nvPr/>
        </p:nvCxnSpPr>
        <p:spPr>
          <a:xfrm>
            <a:off x="703568" y="651244"/>
            <a:ext cx="1159609" cy="9328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30" name="Energy City line">
            <a:extLst>
              <a:ext uri="{FF2B5EF4-FFF2-40B4-BE49-F238E27FC236}">
                <a16:creationId xmlns:a16="http://schemas.microsoft.com/office/drawing/2014/main" id="{3FFDD024-5428-40D0-9E1A-F7DDBE51C038}"/>
              </a:ext>
            </a:extLst>
          </p:cNvPr>
          <p:cNvCxnSpPr>
            <a:cxnSpLocks/>
          </p:cNvCxnSpPr>
          <p:nvPr/>
        </p:nvCxnSpPr>
        <p:spPr>
          <a:xfrm flipV="1">
            <a:off x="686574" y="-43937"/>
            <a:ext cx="168043" cy="6297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34" name="Oval 129">
            <a:extLst>
              <a:ext uri="{FF2B5EF4-FFF2-40B4-BE49-F238E27FC236}">
                <a16:creationId xmlns:a16="http://schemas.microsoft.com/office/drawing/2014/main" id="{DF6A8F97-1885-444E-88DE-31AD74C50136}"/>
              </a:ext>
            </a:extLst>
          </p:cNvPr>
          <p:cNvSpPr>
            <a:spLocks noChangeArrowheads="1"/>
          </p:cNvSpPr>
          <p:nvPr/>
        </p:nvSpPr>
        <p:spPr bwMode="auto">
          <a:xfrm rot="965671">
            <a:off x="1794280" y="15206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 name="Oval 129">
            <a:extLst>
              <a:ext uri="{FF2B5EF4-FFF2-40B4-BE49-F238E27FC236}">
                <a16:creationId xmlns:a16="http://schemas.microsoft.com/office/drawing/2014/main" id="{33A3C00E-7D13-4E62-A27B-2B21D16175D7}"/>
              </a:ext>
            </a:extLst>
          </p:cNvPr>
          <p:cNvSpPr>
            <a:spLocks noChangeArrowheads="1"/>
          </p:cNvSpPr>
          <p:nvPr/>
        </p:nvSpPr>
        <p:spPr bwMode="auto">
          <a:xfrm rot="21402438">
            <a:off x="1891341" y="616951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 name="Oval 129">
            <a:extLst>
              <a:ext uri="{FF2B5EF4-FFF2-40B4-BE49-F238E27FC236}">
                <a16:creationId xmlns:a16="http://schemas.microsoft.com/office/drawing/2014/main" id="{49DCF0D8-4FFB-4D37-8FD6-E6179F2896FE}"/>
              </a:ext>
            </a:extLst>
          </p:cNvPr>
          <p:cNvSpPr>
            <a:spLocks noChangeArrowheads="1"/>
          </p:cNvSpPr>
          <p:nvPr/>
        </p:nvSpPr>
        <p:spPr bwMode="auto">
          <a:xfrm rot="965671">
            <a:off x="581507" y="5259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 name="Oval 129">
            <a:extLst>
              <a:ext uri="{FF2B5EF4-FFF2-40B4-BE49-F238E27FC236}">
                <a16:creationId xmlns:a16="http://schemas.microsoft.com/office/drawing/2014/main" id="{02C52BBC-48BC-487B-B901-7FCC68745B71}"/>
              </a:ext>
            </a:extLst>
          </p:cNvPr>
          <p:cNvSpPr>
            <a:spLocks noChangeArrowheads="1"/>
          </p:cNvSpPr>
          <p:nvPr/>
        </p:nvSpPr>
        <p:spPr bwMode="auto">
          <a:xfrm rot="1440981">
            <a:off x="274344" y="491657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 name="Oval 129">
            <a:extLst>
              <a:ext uri="{FF2B5EF4-FFF2-40B4-BE49-F238E27FC236}">
                <a16:creationId xmlns:a16="http://schemas.microsoft.com/office/drawing/2014/main" id="{4A1CCDF5-E133-46A3-9440-13D3AEA78915}"/>
              </a:ext>
            </a:extLst>
          </p:cNvPr>
          <p:cNvSpPr>
            <a:spLocks noChangeArrowheads="1"/>
          </p:cNvSpPr>
          <p:nvPr/>
        </p:nvSpPr>
        <p:spPr bwMode="auto">
          <a:xfrm rot="965671">
            <a:off x="274219" y="293786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75" name="Group 74">
            <a:extLst>
              <a:ext uri="{FF2B5EF4-FFF2-40B4-BE49-F238E27FC236}">
                <a16:creationId xmlns:a16="http://schemas.microsoft.com/office/drawing/2014/main" id="{AF6C67A9-05B5-4738-8671-04520B05FCD8}"/>
              </a:ext>
            </a:extLst>
          </p:cNvPr>
          <p:cNvGrpSpPr/>
          <p:nvPr/>
        </p:nvGrpSpPr>
        <p:grpSpPr>
          <a:xfrm>
            <a:off x="1372866" y="2786795"/>
            <a:ext cx="1286179" cy="1286175"/>
            <a:chOff x="1372866" y="2786795"/>
            <a:chExt cx="1286179" cy="1286175"/>
          </a:xfrm>
        </p:grpSpPr>
        <p:sp>
          <p:nvSpPr>
            <p:cNvPr id="37" name="Oval 36">
              <a:extLst>
                <a:ext uri="{FF2B5EF4-FFF2-40B4-BE49-F238E27FC236}">
                  <a16:creationId xmlns:a16="http://schemas.microsoft.com/office/drawing/2014/main" id="{7EA93402-8718-4841-B86E-9D789104979C}"/>
                </a:ext>
              </a:extLst>
            </p:cNvPr>
            <p:cNvSpPr/>
            <p:nvPr/>
          </p:nvSpPr>
          <p:spPr bwMode="auto">
            <a:xfrm>
              <a:off x="1372866" y="2786795"/>
              <a:ext cx="1286179" cy="1286175"/>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binoculars" title="Icon of binoculars">
              <a:extLst>
                <a:ext uri="{FF2B5EF4-FFF2-40B4-BE49-F238E27FC236}">
                  <a16:creationId xmlns:a16="http://schemas.microsoft.com/office/drawing/2014/main" id="{6BC318E9-BBC1-42DE-89D0-9549B11EDCC7}"/>
                </a:ext>
              </a:extLst>
            </p:cNvPr>
            <p:cNvSpPr>
              <a:spLocks noChangeAspect="1" noEditPoints="1"/>
            </p:cNvSpPr>
            <p:nvPr/>
          </p:nvSpPr>
          <p:spPr bwMode="auto">
            <a:xfrm>
              <a:off x="1662020" y="3103967"/>
              <a:ext cx="707871" cy="65183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42445977-EB3E-4F75-958D-F561170F39CB}"/>
              </a:ext>
            </a:extLst>
          </p:cNvPr>
          <p:cNvGrpSpPr/>
          <p:nvPr/>
        </p:nvGrpSpPr>
        <p:grpSpPr>
          <a:xfrm>
            <a:off x="587529" y="1945831"/>
            <a:ext cx="494604" cy="494604"/>
            <a:chOff x="587529" y="1945831"/>
            <a:chExt cx="494604" cy="494604"/>
          </a:xfrm>
        </p:grpSpPr>
        <p:sp>
          <p:nvSpPr>
            <p:cNvPr id="22" name="Oval 21">
              <a:extLst>
                <a:ext uri="{FF2B5EF4-FFF2-40B4-BE49-F238E27FC236}">
                  <a16:creationId xmlns:a16="http://schemas.microsoft.com/office/drawing/2014/main" id="{CECCEEDD-A0BA-486C-9313-3911ECAD718A}"/>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3" name="Group 52">
              <a:extLst>
                <a:ext uri="{FF2B5EF4-FFF2-40B4-BE49-F238E27FC236}">
                  <a16:creationId xmlns:a16="http://schemas.microsoft.com/office/drawing/2014/main" id="{C3966150-E001-4BC2-859F-9FEDF57157FC}"/>
                </a:ext>
              </a:extLst>
            </p:cNvPr>
            <p:cNvGrpSpPr/>
            <p:nvPr/>
          </p:nvGrpSpPr>
          <p:grpSpPr>
            <a:xfrm>
              <a:off x="703568" y="2056528"/>
              <a:ext cx="259340" cy="252832"/>
              <a:chOff x="783093" y="-2783562"/>
              <a:chExt cx="1002275" cy="977133"/>
            </a:xfrm>
          </p:grpSpPr>
          <p:sp>
            <p:nvSpPr>
              <p:cNvPr id="54" name="Rectangle 53">
                <a:extLst>
                  <a:ext uri="{FF2B5EF4-FFF2-40B4-BE49-F238E27FC236}">
                    <a16:creationId xmlns:a16="http://schemas.microsoft.com/office/drawing/2014/main" id="{58AED24E-5F30-4191-9BF7-C293C307A61B}"/>
                  </a:ext>
                </a:extLst>
              </p:cNvPr>
              <p:cNvSpPr>
                <a:spLocks noChangeArrowheads="1"/>
              </p:cNvSpPr>
              <p:nvPr/>
            </p:nvSpPr>
            <p:spPr bwMode="auto">
              <a:xfrm>
                <a:off x="783093" y="-2403620"/>
                <a:ext cx="835705" cy="597191"/>
              </a:xfrm>
              <a:prstGeom prst="rect">
                <a:avLst/>
              </a:pr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5" name="Line 5">
                <a:extLst>
                  <a:ext uri="{FF2B5EF4-FFF2-40B4-BE49-F238E27FC236}">
                    <a16:creationId xmlns:a16="http://schemas.microsoft.com/office/drawing/2014/main" id="{7B8F1DED-8006-4DE8-ACC6-426A9F627884}"/>
                  </a:ext>
                </a:extLst>
              </p:cNvPr>
              <p:cNvSpPr>
                <a:spLocks noChangeShapeType="1"/>
              </p:cNvSpPr>
              <p:nvPr/>
            </p:nvSpPr>
            <p:spPr bwMode="auto">
              <a:xfrm flipH="1">
                <a:off x="1074805" y="-2390191"/>
                <a:ext cx="4696" cy="581288"/>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6" name="Line 6">
                <a:extLst>
                  <a:ext uri="{FF2B5EF4-FFF2-40B4-BE49-F238E27FC236}">
                    <a16:creationId xmlns:a16="http://schemas.microsoft.com/office/drawing/2014/main" id="{803DE817-0D18-4C0B-BEEB-9E94CF38B348}"/>
                  </a:ext>
                </a:extLst>
              </p:cNvPr>
              <p:cNvSpPr>
                <a:spLocks noChangeShapeType="1"/>
              </p:cNvSpPr>
              <p:nvPr/>
            </p:nvSpPr>
            <p:spPr bwMode="auto">
              <a:xfrm>
                <a:off x="1322388" y="-2403622"/>
                <a:ext cx="0" cy="594717"/>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7" name="Line 7">
                <a:extLst>
                  <a:ext uri="{FF2B5EF4-FFF2-40B4-BE49-F238E27FC236}">
                    <a16:creationId xmlns:a16="http://schemas.microsoft.com/office/drawing/2014/main" id="{E80F30A9-CD9F-47E2-A585-1C18D0F4507E}"/>
                  </a:ext>
                </a:extLst>
              </p:cNvPr>
              <p:cNvSpPr>
                <a:spLocks noChangeShapeType="1"/>
              </p:cNvSpPr>
              <p:nvPr/>
            </p:nvSpPr>
            <p:spPr bwMode="auto">
              <a:xfrm>
                <a:off x="783094" y="-2250798"/>
                <a:ext cx="833884"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8" name="Line 8">
                <a:extLst>
                  <a:ext uri="{FF2B5EF4-FFF2-40B4-BE49-F238E27FC236}">
                    <a16:creationId xmlns:a16="http://schemas.microsoft.com/office/drawing/2014/main" id="{10D642A0-22FC-46E0-9DBE-E767AA626370}"/>
                  </a:ext>
                </a:extLst>
              </p:cNvPr>
              <p:cNvSpPr>
                <a:spLocks noChangeShapeType="1"/>
              </p:cNvSpPr>
              <p:nvPr/>
            </p:nvSpPr>
            <p:spPr bwMode="auto">
              <a:xfrm>
                <a:off x="783093" y="-2104708"/>
                <a:ext cx="833885"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9" name="Line 9">
                <a:extLst>
                  <a:ext uri="{FF2B5EF4-FFF2-40B4-BE49-F238E27FC236}">
                    <a16:creationId xmlns:a16="http://schemas.microsoft.com/office/drawing/2014/main" id="{07B59F39-D8A6-4426-8622-F6789783A581}"/>
                  </a:ext>
                </a:extLst>
              </p:cNvPr>
              <p:cNvSpPr>
                <a:spLocks noChangeShapeType="1"/>
              </p:cNvSpPr>
              <p:nvPr/>
            </p:nvSpPr>
            <p:spPr bwMode="auto">
              <a:xfrm>
                <a:off x="783093" y="-1949413"/>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0" name="Freeform 10">
                <a:extLst>
                  <a:ext uri="{FF2B5EF4-FFF2-40B4-BE49-F238E27FC236}">
                    <a16:creationId xmlns:a16="http://schemas.microsoft.com/office/drawing/2014/main" id="{C3D57A69-79C1-4604-BC66-A4A86D746077}"/>
                  </a:ext>
                </a:extLst>
              </p:cNvPr>
              <p:cNvSpPr>
                <a:spLocks/>
              </p:cNvSpPr>
              <p:nvPr/>
            </p:nvSpPr>
            <p:spPr bwMode="auto">
              <a:xfrm>
                <a:off x="951484" y="-2783562"/>
                <a:ext cx="833884" cy="653631"/>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69" name="Group 68">
            <a:extLst>
              <a:ext uri="{FF2B5EF4-FFF2-40B4-BE49-F238E27FC236}">
                <a16:creationId xmlns:a16="http://schemas.microsoft.com/office/drawing/2014/main" id="{7AFAEEA3-EF9C-4CB6-811B-9FB8100A1059}"/>
              </a:ext>
            </a:extLst>
          </p:cNvPr>
          <p:cNvGrpSpPr/>
          <p:nvPr/>
        </p:nvGrpSpPr>
        <p:grpSpPr>
          <a:xfrm>
            <a:off x="901854" y="5393869"/>
            <a:ext cx="494604" cy="494604"/>
            <a:chOff x="3181981" y="455880"/>
            <a:chExt cx="910036" cy="910036"/>
          </a:xfrm>
        </p:grpSpPr>
        <p:sp>
          <p:nvSpPr>
            <p:cNvPr id="70" name="Oval 69">
              <a:extLst>
                <a:ext uri="{FF2B5EF4-FFF2-40B4-BE49-F238E27FC236}">
                  <a16:creationId xmlns:a16="http://schemas.microsoft.com/office/drawing/2014/main" id="{D06B45DF-F9DA-490F-968E-FB9BE844B2CB}"/>
                </a:ext>
              </a:extLst>
            </p:cNvPr>
            <p:cNvSpPr/>
            <p:nvPr/>
          </p:nvSpPr>
          <p:spPr bwMode="auto">
            <a:xfrm>
              <a:off x="3181981" y="455880"/>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 name="target_2" title="Icon of a target with an arrow hitting the bullseye">
              <a:extLst>
                <a:ext uri="{FF2B5EF4-FFF2-40B4-BE49-F238E27FC236}">
                  <a16:creationId xmlns:a16="http://schemas.microsoft.com/office/drawing/2014/main" id="{1F37052F-0A6A-4EC5-92E6-EFDF2C37AC3A}"/>
                </a:ext>
              </a:extLst>
            </p:cNvPr>
            <p:cNvSpPr>
              <a:spLocks noChangeAspect="1" noEditPoints="1"/>
            </p:cNvSpPr>
            <p:nvPr/>
          </p:nvSpPr>
          <p:spPr bwMode="auto">
            <a:xfrm>
              <a:off x="3396840" y="667625"/>
              <a:ext cx="480318" cy="48654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6"/>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075EF072-D615-4973-A4D6-F6F51A395625}"/>
              </a:ext>
            </a:extLst>
          </p:cNvPr>
          <p:cNvGrpSpPr/>
          <p:nvPr/>
        </p:nvGrpSpPr>
        <p:grpSpPr>
          <a:xfrm>
            <a:off x="1539527" y="4487373"/>
            <a:ext cx="494604" cy="494604"/>
            <a:chOff x="4498330" y="437396"/>
            <a:chExt cx="910036" cy="910036"/>
          </a:xfrm>
        </p:grpSpPr>
        <p:sp>
          <p:nvSpPr>
            <p:cNvPr id="73" name="Oval 72">
              <a:extLst>
                <a:ext uri="{FF2B5EF4-FFF2-40B4-BE49-F238E27FC236}">
                  <a16:creationId xmlns:a16="http://schemas.microsoft.com/office/drawing/2014/main" id="{D93F49F2-A037-4CF6-B1C4-A78830904A68}"/>
                </a:ext>
              </a:extLst>
            </p:cNvPr>
            <p:cNvSpPr/>
            <p:nvPr/>
          </p:nvSpPr>
          <p:spPr bwMode="auto">
            <a:xfrm>
              <a:off x="4498330"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gear" title="Icon of a gear surrounded by a circle with lines of varying length">
              <a:extLst>
                <a:ext uri="{FF2B5EF4-FFF2-40B4-BE49-F238E27FC236}">
                  <a16:creationId xmlns:a16="http://schemas.microsoft.com/office/drawing/2014/main" id="{CC6F7504-E7B8-4748-94B9-29B3AD6ABEF0}"/>
                </a:ext>
              </a:extLst>
            </p:cNvPr>
            <p:cNvSpPr>
              <a:spLocks noChangeAspect="1" noEditPoints="1"/>
            </p:cNvSpPr>
            <p:nvPr/>
          </p:nvSpPr>
          <p:spPr bwMode="auto">
            <a:xfrm>
              <a:off x="4692135" y="627905"/>
              <a:ext cx="522426" cy="52901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9" name="Oval 48">
            <a:extLst>
              <a:ext uri="{FF2B5EF4-FFF2-40B4-BE49-F238E27FC236}">
                <a16:creationId xmlns:a16="http://schemas.microsoft.com/office/drawing/2014/main" id="{A49BCE59-A311-4EBC-8B92-EBF9359F3B82}"/>
              </a:ext>
            </a:extLst>
          </p:cNvPr>
          <p:cNvSpPr/>
          <p:nvPr/>
        </p:nvSpPr>
        <p:spPr bwMode="auto">
          <a:xfrm>
            <a:off x="977794" y="846419"/>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brain_2" title="Icon of a brain with circles and connection lines inside">
            <a:extLst>
              <a:ext uri="{FF2B5EF4-FFF2-40B4-BE49-F238E27FC236}">
                <a16:creationId xmlns:a16="http://schemas.microsoft.com/office/drawing/2014/main" id="{1E82DE5D-ECFC-4E3B-8D6C-B2241DFB8415}"/>
              </a:ext>
            </a:extLst>
          </p:cNvPr>
          <p:cNvSpPr>
            <a:spLocks noChangeAspect="1" noEditPoints="1"/>
          </p:cNvSpPr>
          <p:nvPr/>
        </p:nvSpPr>
        <p:spPr bwMode="auto">
          <a:xfrm>
            <a:off x="1022633" y="958513"/>
            <a:ext cx="402311" cy="26976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2700" cap="sq">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9018122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F8334D4-2B9D-4C29-86B3-33932AB44345}"/>
              </a:ext>
            </a:extLst>
          </p:cNvPr>
          <p:cNvGrpSpPr/>
          <p:nvPr/>
        </p:nvGrpSpPr>
        <p:grpSpPr>
          <a:xfrm>
            <a:off x="10265958" y="0"/>
            <a:ext cx="1382701" cy="1143000"/>
            <a:chOff x="585217" y="0"/>
            <a:chExt cx="745914" cy="1143000"/>
          </a:xfrm>
        </p:grpSpPr>
        <p:grpSp>
          <p:nvGrpSpPr>
            <p:cNvPr id="16" name="Group 15">
              <a:extLst>
                <a:ext uri="{FF2B5EF4-FFF2-40B4-BE49-F238E27FC236}">
                  <a16:creationId xmlns:a16="http://schemas.microsoft.com/office/drawing/2014/main" id="{A40A7C23-8174-45B9-B4F0-C4C86E2295A4}"/>
                </a:ext>
              </a:extLst>
            </p:cNvPr>
            <p:cNvGrpSpPr/>
            <p:nvPr/>
          </p:nvGrpSpPr>
          <p:grpSpPr>
            <a:xfrm>
              <a:off x="585217" y="0"/>
              <a:ext cx="745914" cy="1143000"/>
              <a:chOff x="490749" y="2984912"/>
              <a:chExt cx="1872140" cy="2557382"/>
            </a:xfrm>
          </p:grpSpPr>
          <p:sp>
            <p:nvSpPr>
              <p:cNvPr id="18" name="04R">
                <a:extLst>
                  <a:ext uri="{FF2B5EF4-FFF2-40B4-BE49-F238E27FC236}">
                    <a16:creationId xmlns:a16="http://schemas.microsoft.com/office/drawing/2014/main" id="{B1142AB6-F87D-4235-9E81-0CB90D72CF1B}"/>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04R">
                <a:extLst>
                  <a:ext uri="{FF2B5EF4-FFF2-40B4-BE49-F238E27FC236}">
                    <a16:creationId xmlns:a16="http://schemas.microsoft.com/office/drawing/2014/main" id="{78FE0382-5DCB-4172-B649-5C3134BEF773}"/>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7" name="Rectangle 16">
              <a:extLst>
                <a:ext uri="{FF2B5EF4-FFF2-40B4-BE49-F238E27FC236}">
                  <a16:creationId xmlns:a16="http://schemas.microsoft.com/office/drawing/2014/main" id="{6295D212-49E0-4AE9-A45E-434462117A6B}"/>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78D4"/>
                  </a:solidFill>
                  <a:effectLst/>
                  <a:uLnTx/>
                  <a:uFillTx/>
                  <a:latin typeface="Segoe UI Semibold"/>
                  <a:ea typeface="+mn-ea"/>
                  <a:cs typeface="Segoe UI" pitchFamily="34" charset="0"/>
                </a:rPr>
                <a:t>$50</a:t>
              </a:r>
            </a:p>
          </p:txBody>
        </p:sp>
      </p:grpSp>
      <p:grpSp>
        <p:nvGrpSpPr>
          <p:cNvPr id="14" name="Group 13">
            <a:extLst>
              <a:ext uri="{FF2B5EF4-FFF2-40B4-BE49-F238E27FC236}">
                <a16:creationId xmlns:a16="http://schemas.microsoft.com/office/drawing/2014/main" id="{D069AD47-A1AD-4362-873A-8E514A430D82}"/>
              </a:ext>
            </a:extLst>
          </p:cNvPr>
          <p:cNvGrpSpPr/>
          <p:nvPr/>
        </p:nvGrpSpPr>
        <p:grpSpPr>
          <a:xfrm>
            <a:off x="910997" y="2626466"/>
            <a:ext cx="1867676" cy="1867670"/>
            <a:chOff x="1268087" y="58194"/>
            <a:chExt cx="3607256" cy="3607244"/>
          </a:xfrm>
        </p:grpSpPr>
        <p:sp>
          <p:nvSpPr>
            <p:cNvPr id="3" name="Oval 2">
              <a:extLst>
                <a:ext uri="{FF2B5EF4-FFF2-40B4-BE49-F238E27FC236}">
                  <a16:creationId xmlns:a16="http://schemas.microsoft.com/office/drawing/2014/main" id="{80A2326D-ED6E-4B2B-B495-F6912BE583DE}"/>
                </a:ext>
              </a:extLst>
            </p:cNvPr>
            <p:cNvSpPr/>
            <p:nvPr/>
          </p:nvSpPr>
          <p:spPr bwMode="auto">
            <a:xfrm>
              <a:off x="1268087" y="58194"/>
              <a:ext cx="3607256" cy="3607244"/>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TextBox 12">
              <a:extLst>
                <a:ext uri="{FF2B5EF4-FFF2-40B4-BE49-F238E27FC236}">
                  <a16:creationId xmlns:a16="http://schemas.microsoft.com/office/drawing/2014/main" id="{8E3FADC8-17A4-4F60-9982-49829341096D}"/>
                </a:ext>
              </a:extLst>
            </p:cNvPr>
            <p:cNvSpPr txBox="1"/>
            <p:nvPr/>
          </p:nvSpPr>
          <p:spPr>
            <a:xfrm>
              <a:off x="2440119" y="58194"/>
              <a:ext cx="1263193" cy="341805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srgbClr val="077BD6"/>
                  </a:solidFill>
                  <a:effectLst/>
                  <a:uLnTx/>
                  <a:uFillTx/>
                  <a:latin typeface="Segoe UI Semibold"/>
                  <a:ea typeface="+mn-ea"/>
                  <a:cs typeface="+mn-cs"/>
                </a:rPr>
                <a:t>?</a:t>
              </a:r>
            </a:p>
          </p:txBody>
        </p:sp>
      </p:grpSp>
      <p:sp>
        <p:nvSpPr>
          <p:cNvPr id="20" name="Rectangle 19">
            <a:extLst>
              <a:ext uri="{FF2B5EF4-FFF2-40B4-BE49-F238E27FC236}">
                <a16:creationId xmlns:a16="http://schemas.microsoft.com/office/drawing/2014/main" id="{D0CA9F04-0D07-4BC2-88EC-9DF450592FDC}"/>
              </a:ext>
            </a:extLst>
          </p:cNvPr>
          <p:cNvSpPr/>
          <p:nvPr/>
        </p:nvSpPr>
        <p:spPr>
          <a:xfrm>
            <a:off x="3143776" y="2827049"/>
            <a:ext cx="8822937" cy="258532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77BD6"/>
                </a:solidFill>
                <a:effectLst/>
                <a:uLnTx/>
                <a:uFillTx/>
                <a:latin typeface="Segoe UI"/>
                <a:ea typeface="+mn-ea"/>
                <a:cs typeface="+mn-cs"/>
              </a:rPr>
              <a:t>Where can you find and </a:t>
            </a:r>
            <a:br>
              <a:rPr kumimoji="0" lang="en-US" sz="5400" b="0" i="0" u="none" strike="noStrike" kern="1200" cap="none" spc="0" normalizeH="0" baseline="0" noProof="0" dirty="0">
                <a:ln>
                  <a:noFill/>
                </a:ln>
                <a:solidFill>
                  <a:srgbClr val="077BD6"/>
                </a:solidFill>
                <a:effectLst/>
                <a:uLnTx/>
                <a:uFillTx/>
                <a:latin typeface="Segoe UI"/>
                <a:ea typeface="+mn-ea"/>
                <a:cs typeface="+mn-cs"/>
              </a:rPr>
            </a:br>
            <a:r>
              <a:rPr kumimoji="0" lang="en-US" sz="5400" b="0" i="0" u="none" strike="noStrike" kern="1200" cap="none" spc="0" normalizeH="0" baseline="0" noProof="0" dirty="0">
                <a:ln>
                  <a:noFill/>
                </a:ln>
                <a:solidFill>
                  <a:srgbClr val="077BD6"/>
                </a:solidFill>
                <a:effectLst/>
                <a:uLnTx/>
                <a:uFillTx/>
                <a:latin typeface="Segoe UI"/>
                <a:ea typeface="+mn-ea"/>
                <a:cs typeface="+mn-cs"/>
              </a:rPr>
              <a:t>share hunting queries for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77BD6"/>
                </a:solidFill>
                <a:effectLst/>
                <a:uLnTx/>
                <a:uFillTx/>
                <a:latin typeface="Segoe UI"/>
                <a:ea typeface="+mn-ea"/>
                <a:cs typeface="+mn-cs"/>
              </a:rPr>
              <a:t>Azure Sentinel?</a:t>
            </a:r>
          </a:p>
        </p:txBody>
      </p:sp>
    </p:spTree>
    <p:extLst>
      <p:ext uri="{BB962C8B-B14F-4D97-AF65-F5344CB8AC3E}">
        <p14:creationId xmlns:p14="http://schemas.microsoft.com/office/powerpoint/2010/main" val="13188700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F8334D4-2B9D-4C29-86B3-33932AB44345}"/>
              </a:ext>
            </a:extLst>
          </p:cNvPr>
          <p:cNvGrpSpPr/>
          <p:nvPr/>
        </p:nvGrpSpPr>
        <p:grpSpPr>
          <a:xfrm>
            <a:off x="10265958" y="0"/>
            <a:ext cx="1382701" cy="1143000"/>
            <a:chOff x="585217" y="0"/>
            <a:chExt cx="745914" cy="1143000"/>
          </a:xfrm>
        </p:grpSpPr>
        <p:grpSp>
          <p:nvGrpSpPr>
            <p:cNvPr id="16" name="Group 15">
              <a:extLst>
                <a:ext uri="{FF2B5EF4-FFF2-40B4-BE49-F238E27FC236}">
                  <a16:creationId xmlns:a16="http://schemas.microsoft.com/office/drawing/2014/main" id="{A40A7C23-8174-45B9-B4F0-C4C86E2295A4}"/>
                </a:ext>
              </a:extLst>
            </p:cNvPr>
            <p:cNvGrpSpPr/>
            <p:nvPr/>
          </p:nvGrpSpPr>
          <p:grpSpPr>
            <a:xfrm>
              <a:off x="585217" y="0"/>
              <a:ext cx="745914" cy="1143000"/>
              <a:chOff x="490749" y="2984912"/>
              <a:chExt cx="1872140" cy="2557382"/>
            </a:xfrm>
          </p:grpSpPr>
          <p:sp>
            <p:nvSpPr>
              <p:cNvPr id="18" name="04R">
                <a:extLst>
                  <a:ext uri="{FF2B5EF4-FFF2-40B4-BE49-F238E27FC236}">
                    <a16:creationId xmlns:a16="http://schemas.microsoft.com/office/drawing/2014/main" id="{B1142AB6-F87D-4235-9E81-0CB90D72CF1B}"/>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04R">
                <a:extLst>
                  <a:ext uri="{FF2B5EF4-FFF2-40B4-BE49-F238E27FC236}">
                    <a16:creationId xmlns:a16="http://schemas.microsoft.com/office/drawing/2014/main" id="{78FE0382-5DCB-4172-B649-5C3134BEF773}"/>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7" name="Rectangle 16">
              <a:extLst>
                <a:ext uri="{FF2B5EF4-FFF2-40B4-BE49-F238E27FC236}">
                  <a16:creationId xmlns:a16="http://schemas.microsoft.com/office/drawing/2014/main" id="{6295D212-49E0-4AE9-A45E-434462117A6B}"/>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78D4"/>
                  </a:solidFill>
                  <a:effectLst/>
                  <a:uLnTx/>
                  <a:uFillTx/>
                  <a:latin typeface="Segoe UI Semibold"/>
                  <a:ea typeface="+mn-ea"/>
                  <a:cs typeface="Segoe UI" pitchFamily="34" charset="0"/>
                </a:rPr>
                <a:t>$50</a:t>
              </a:r>
            </a:p>
          </p:txBody>
        </p:sp>
      </p:grpSp>
      <p:grpSp>
        <p:nvGrpSpPr>
          <p:cNvPr id="14" name="Group 13">
            <a:extLst>
              <a:ext uri="{FF2B5EF4-FFF2-40B4-BE49-F238E27FC236}">
                <a16:creationId xmlns:a16="http://schemas.microsoft.com/office/drawing/2014/main" id="{D069AD47-A1AD-4362-873A-8E514A430D82}"/>
              </a:ext>
            </a:extLst>
          </p:cNvPr>
          <p:cNvGrpSpPr/>
          <p:nvPr/>
        </p:nvGrpSpPr>
        <p:grpSpPr>
          <a:xfrm>
            <a:off x="910997" y="2626466"/>
            <a:ext cx="1867676" cy="1867670"/>
            <a:chOff x="1268087" y="58194"/>
            <a:chExt cx="3607256" cy="3607244"/>
          </a:xfrm>
        </p:grpSpPr>
        <p:sp>
          <p:nvSpPr>
            <p:cNvPr id="3" name="Oval 2">
              <a:extLst>
                <a:ext uri="{FF2B5EF4-FFF2-40B4-BE49-F238E27FC236}">
                  <a16:creationId xmlns:a16="http://schemas.microsoft.com/office/drawing/2014/main" id="{80A2326D-ED6E-4B2B-B495-F6912BE583DE}"/>
                </a:ext>
              </a:extLst>
            </p:cNvPr>
            <p:cNvSpPr/>
            <p:nvPr/>
          </p:nvSpPr>
          <p:spPr bwMode="auto">
            <a:xfrm>
              <a:off x="1268087" y="58194"/>
              <a:ext cx="3607256" cy="3607244"/>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TextBox 12">
              <a:extLst>
                <a:ext uri="{FF2B5EF4-FFF2-40B4-BE49-F238E27FC236}">
                  <a16:creationId xmlns:a16="http://schemas.microsoft.com/office/drawing/2014/main" id="{8E3FADC8-17A4-4F60-9982-49829341096D}"/>
                </a:ext>
              </a:extLst>
            </p:cNvPr>
            <p:cNvSpPr txBox="1"/>
            <p:nvPr/>
          </p:nvSpPr>
          <p:spPr>
            <a:xfrm>
              <a:off x="2115031" y="58194"/>
              <a:ext cx="1913367" cy="341805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srgbClr val="077BD6"/>
                  </a:solidFill>
                  <a:effectLst/>
                  <a:uLnTx/>
                  <a:uFillTx/>
                  <a:latin typeface="Segoe UI Semibold"/>
                  <a:ea typeface="+mn-ea"/>
                  <a:cs typeface="+mn-cs"/>
                </a:rPr>
                <a:t>A</a:t>
              </a:r>
            </a:p>
          </p:txBody>
        </p:sp>
      </p:grpSp>
      <p:sp>
        <p:nvSpPr>
          <p:cNvPr id="20" name="Rectangle 19">
            <a:extLst>
              <a:ext uri="{FF2B5EF4-FFF2-40B4-BE49-F238E27FC236}">
                <a16:creationId xmlns:a16="http://schemas.microsoft.com/office/drawing/2014/main" id="{D0CA9F04-0D07-4BC2-88EC-9DF450592FDC}"/>
              </a:ext>
            </a:extLst>
          </p:cNvPr>
          <p:cNvSpPr/>
          <p:nvPr/>
        </p:nvSpPr>
        <p:spPr>
          <a:xfrm>
            <a:off x="3143776" y="2827049"/>
            <a:ext cx="8822937" cy="378565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77BD6"/>
                </a:solidFill>
                <a:effectLst/>
                <a:uLnTx/>
                <a:uFillTx/>
                <a:latin typeface="Segoe UI" panose="020B0502040204020203" pitchFamily="34" charset="0"/>
                <a:ea typeface="+mn-ea"/>
                <a:cs typeface="+mn-cs"/>
              </a:rPr>
              <a:t>Hundreds of contributions, including data connectors, workbooks, analytics rules, queries, notebooks, parsers, functions, and playbooks are available on </a:t>
            </a:r>
            <a:r>
              <a:rPr kumimoji="0" lang="en-US" sz="4000" b="0" i="0" u="none" strike="noStrike" kern="1200" cap="none" spc="0" normalizeH="0" baseline="0" noProof="0" dirty="0">
                <a:ln>
                  <a:noFill/>
                </a:ln>
                <a:solidFill>
                  <a:srgbClr val="077BD6"/>
                </a:solidFill>
                <a:effectLst/>
                <a:uLnTx/>
                <a:uFillTx/>
                <a:latin typeface="Segoe UI" panose="020B0502040204020203" pitchFamily="34" charset="0"/>
                <a:ea typeface="+mn-ea"/>
                <a:cs typeface="+mn-cs"/>
                <a:hlinkClick r:id="rId3"/>
              </a:rPr>
              <a:t>GitHub</a:t>
            </a:r>
            <a:r>
              <a:rPr kumimoji="0" lang="en-US" sz="4000" b="0" i="0" u="none" strike="noStrike" kern="1200" cap="none" spc="0" normalizeH="0" baseline="0" noProof="0" dirty="0">
                <a:ln>
                  <a:noFill/>
                </a:ln>
                <a:solidFill>
                  <a:srgbClr val="077BD6"/>
                </a:solidFill>
                <a:effectLst/>
                <a:uLnTx/>
                <a:uFillTx/>
                <a:latin typeface="Segoe UI" panose="020B0502040204020203" pitchFamily="34"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77BD6"/>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343612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Oval 173">
            <a:extLst>
              <a:ext uri="{FF2B5EF4-FFF2-40B4-BE49-F238E27FC236}">
                <a16:creationId xmlns:a16="http://schemas.microsoft.com/office/drawing/2014/main" id="{20DA0F87-6282-44BE-92EA-C7DBA63609A3}"/>
              </a:ext>
            </a:extLst>
          </p:cNvPr>
          <p:cNvSpPr/>
          <p:nvPr/>
        </p:nvSpPr>
        <p:spPr bwMode="auto">
          <a:xfrm>
            <a:off x="5613880" y="3159325"/>
            <a:ext cx="964239" cy="507524"/>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noFill/>
                <a:effectLst/>
                <a:uLnTx/>
                <a:uFillTx/>
                <a:latin typeface="Segoe UI"/>
                <a:ea typeface="Segoe UI" pitchFamily="34" charset="0"/>
                <a:cs typeface="Segoe UI" pitchFamily="34" charset="0"/>
              </a:rPr>
              <a:t>t</a:t>
            </a:r>
          </a:p>
        </p:txBody>
      </p:sp>
      <p:cxnSp>
        <p:nvCxnSpPr>
          <p:cNvPr id="401" name="Straight Connector 400">
            <a:extLst>
              <a:ext uri="{FF2B5EF4-FFF2-40B4-BE49-F238E27FC236}">
                <a16:creationId xmlns:a16="http://schemas.microsoft.com/office/drawing/2014/main" id="{695F730F-76E1-49F3-9CFD-2E6B8EFAA6A2}"/>
              </a:ext>
            </a:extLst>
          </p:cNvPr>
          <p:cNvCxnSpPr>
            <a:cxnSpLocks/>
          </p:cNvCxnSpPr>
          <p:nvPr/>
        </p:nvCxnSpPr>
        <p:spPr>
          <a:xfrm flipH="1" flipV="1">
            <a:off x="2045055" y="1314874"/>
            <a:ext cx="914543" cy="350523"/>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74" name="City Vehicle line">
            <a:extLst>
              <a:ext uri="{FF2B5EF4-FFF2-40B4-BE49-F238E27FC236}">
                <a16:creationId xmlns:a16="http://schemas.microsoft.com/office/drawing/2014/main" id="{69504B86-EC7B-496C-B1FA-0AA8784D4D45}"/>
              </a:ext>
            </a:extLst>
          </p:cNvPr>
          <p:cNvCxnSpPr>
            <a:cxnSpLocks/>
          </p:cNvCxnSpPr>
          <p:nvPr/>
        </p:nvCxnSpPr>
        <p:spPr>
          <a:xfrm>
            <a:off x="786437" y="4597490"/>
            <a:ext cx="1687397" cy="109202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403" name="Straight Connector 402">
            <a:extLst>
              <a:ext uri="{FF2B5EF4-FFF2-40B4-BE49-F238E27FC236}">
                <a16:creationId xmlns:a16="http://schemas.microsoft.com/office/drawing/2014/main" id="{FF2D342D-41A2-48AC-BE10-0DB774FBF581}"/>
              </a:ext>
            </a:extLst>
          </p:cNvPr>
          <p:cNvCxnSpPr>
            <a:cxnSpLocks/>
            <a:stCxn id="207" idx="7"/>
            <a:endCxn id="206" idx="14"/>
          </p:cNvCxnSpPr>
          <p:nvPr/>
        </p:nvCxnSpPr>
        <p:spPr>
          <a:xfrm flipV="1">
            <a:off x="709096" y="1440568"/>
            <a:ext cx="1299733" cy="46019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402" name="Straight Connector 401">
            <a:extLst>
              <a:ext uri="{FF2B5EF4-FFF2-40B4-BE49-F238E27FC236}">
                <a16:creationId xmlns:a16="http://schemas.microsoft.com/office/drawing/2014/main" id="{2B5F953A-EE22-4705-A3E9-CAF05C274ABA}"/>
              </a:ext>
            </a:extLst>
          </p:cNvPr>
          <p:cNvCxnSpPr>
            <a:cxnSpLocks/>
            <a:stCxn id="206" idx="22"/>
            <a:endCxn id="624" idx="4"/>
          </p:cNvCxnSpPr>
          <p:nvPr/>
        </p:nvCxnSpPr>
        <p:spPr>
          <a:xfrm flipV="1">
            <a:off x="2129139" y="447552"/>
            <a:ext cx="509040" cy="81125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598" name="Straight Connector 597">
            <a:extLst>
              <a:ext uri="{FF2B5EF4-FFF2-40B4-BE49-F238E27FC236}">
                <a16:creationId xmlns:a16="http://schemas.microsoft.com/office/drawing/2014/main" id="{C6F2E984-742B-4296-94E9-C85114EA5303}"/>
              </a:ext>
            </a:extLst>
          </p:cNvPr>
          <p:cNvCxnSpPr>
            <a:cxnSpLocks/>
            <a:endCxn id="620" idx="2"/>
          </p:cNvCxnSpPr>
          <p:nvPr/>
        </p:nvCxnSpPr>
        <p:spPr>
          <a:xfrm>
            <a:off x="5978508" y="1130812"/>
            <a:ext cx="1442479" cy="74556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5" name="Straight Connector 4">
            <a:extLst>
              <a:ext uri="{FF2B5EF4-FFF2-40B4-BE49-F238E27FC236}">
                <a16:creationId xmlns:a16="http://schemas.microsoft.com/office/drawing/2014/main" id="{34557F1F-FDD1-48A8-AD21-15371F374FB2}"/>
              </a:ext>
            </a:extLst>
          </p:cNvPr>
          <p:cNvCxnSpPr>
            <a:cxnSpLocks/>
            <a:stCxn id="122" idx="5"/>
          </p:cNvCxnSpPr>
          <p:nvPr/>
        </p:nvCxnSpPr>
        <p:spPr>
          <a:xfrm>
            <a:off x="5208878" y="709162"/>
            <a:ext cx="572646" cy="27970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6" name="Straight Connector 5">
            <a:extLst>
              <a:ext uri="{FF2B5EF4-FFF2-40B4-BE49-F238E27FC236}">
                <a16:creationId xmlns:a16="http://schemas.microsoft.com/office/drawing/2014/main" id="{D236FE1A-9082-4CBD-9AA8-12FBDBA7F4CD}"/>
              </a:ext>
            </a:extLst>
          </p:cNvPr>
          <p:cNvCxnSpPr>
            <a:cxnSpLocks/>
            <a:stCxn id="130" idx="5"/>
            <a:endCxn id="178" idx="10"/>
          </p:cNvCxnSpPr>
          <p:nvPr/>
        </p:nvCxnSpPr>
        <p:spPr>
          <a:xfrm>
            <a:off x="1452146" y="2621677"/>
            <a:ext cx="560019" cy="693602"/>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30" name="City Cloud line">
            <a:extLst>
              <a:ext uri="{FF2B5EF4-FFF2-40B4-BE49-F238E27FC236}">
                <a16:creationId xmlns:a16="http://schemas.microsoft.com/office/drawing/2014/main" id="{0BA9B3D5-D014-41E0-B324-AB7F005DA20B}"/>
              </a:ext>
            </a:extLst>
          </p:cNvPr>
          <p:cNvCxnSpPr>
            <a:cxnSpLocks/>
          </p:cNvCxnSpPr>
          <p:nvPr/>
        </p:nvCxnSpPr>
        <p:spPr>
          <a:xfrm flipH="1" flipV="1">
            <a:off x="6050463" y="1240809"/>
            <a:ext cx="1134562" cy="141008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35" name="Equipment Facotry line">
            <a:extLst>
              <a:ext uri="{FF2B5EF4-FFF2-40B4-BE49-F238E27FC236}">
                <a16:creationId xmlns:a16="http://schemas.microsoft.com/office/drawing/2014/main" id="{98ECA255-5849-4E65-B864-4770FEA2AFCE}"/>
              </a:ext>
            </a:extLst>
          </p:cNvPr>
          <p:cNvCxnSpPr>
            <a:cxnSpLocks/>
            <a:endCxn id="178" idx="22"/>
          </p:cNvCxnSpPr>
          <p:nvPr/>
        </p:nvCxnSpPr>
        <p:spPr>
          <a:xfrm flipH="1" flipV="1">
            <a:off x="2048141" y="3385710"/>
            <a:ext cx="1527265" cy="100400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36" name="Equipment Vehicles line">
            <a:extLst>
              <a:ext uri="{FF2B5EF4-FFF2-40B4-BE49-F238E27FC236}">
                <a16:creationId xmlns:a16="http://schemas.microsoft.com/office/drawing/2014/main" id="{DC6184B4-3B97-481D-B63D-463D11436285}"/>
              </a:ext>
            </a:extLst>
          </p:cNvPr>
          <p:cNvCxnSpPr>
            <a:cxnSpLocks/>
            <a:endCxn id="84" idx="4"/>
          </p:cNvCxnSpPr>
          <p:nvPr/>
        </p:nvCxnSpPr>
        <p:spPr>
          <a:xfrm flipV="1">
            <a:off x="1990185" y="1663437"/>
            <a:ext cx="117120" cy="149644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37" name="City Vehicle line">
            <a:extLst>
              <a:ext uri="{FF2B5EF4-FFF2-40B4-BE49-F238E27FC236}">
                <a16:creationId xmlns:a16="http://schemas.microsoft.com/office/drawing/2014/main" id="{1E66F79C-9CC7-4AB6-97FF-E0C724A98506}"/>
              </a:ext>
            </a:extLst>
          </p:cNvPr>
          <p:cNvCxnSpPr>
            <a:cxnSpLocks/>
            <a:stCxn id="206" idx="2"/>
            <a:endCxn id="122" idx="2"/>
          </p:cNvCxnSpPr>
          <p:nvPr/>
        </p:nvCxnSpPr>
        <p:spPr>
          <a:xfrm flipV="1">
            <a:off x="2258362" y="682268"/>
            <a:ext cx="2787076" cy="68524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41" name="Energy City line">
            <a:extLst>
              <a:ext uri="{FF2B5EF4-FFF2-40B4-BE49-F238E27FC236}">
                <a16:creationId xmlns:a16="http://schemas.microsoft.com/office/drawing/2014/main" id="{853C7433-01CC-4694-8B37-7649567B7787}"/>
              </a:ext>
            </a:extLst>
          </p:cNvPr>
          <p:cNvCxnSpPr>
            <a:cxnSpLocks/>
            <a:endCxn id="86" idx="3"/>
          </p:cNvCxnSpPr>
          <p:nvPr/>
        </p:nvCxnSpPr>
        <p:spPr>
          <a:xfrm flipV="1">
            <a:off x="4479805" y="1322360"/>
            <a:ext cx="1274408" cy="95500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47" name="Energy node 1 line">
            <a:extLst>
              <a:ext uri="{FF2B5EF4-FFF2-40B4-BE49-F238E27FC236}">
                <a16:creationId xmlns:a16="http://schemas.microsoft.com/office/drawing/2014/main" id="{A752E9CF-75B1-4FB5-BB6B-28F8DF2CECFB}"/>
              </a:ext>
            </a:extLst>
          </p:cNvPr>
          <p:cNvCxnSpPr>
            <a:cxnSpLocks/>
            <a:stCxn id="175" idx="3"/>
          </p:cNvCxnSpPr>
          <p:nvPr/>
        </p:nvCxnSpPr>
        <p:spPr>
          <a:xfrm flipV="1">
            <a:off x="3598789" y="4220243"/>
            <a:ext cx="846760" cy="20628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76" name="Straight Connector 75">
            <a:extLst>
              <a:ext uri="{FF2B5EF4-FFF2-40B4-BE49-F238E27FC236}">
                <a16:creationId xmlns:a16="http://schemas.microsoft.com/office/drawing/2014/main" id="{57AC7487-FF98-4355-9A30-58FDA7293188}"/>
              </a:ext>
            </a:extLst>
          </p:cNvPr>
          <p:cNvCxnSpPr>
            <a:cxnSpLocks/>
          </p:cNvCxnSpPr>
          <p:nvPr/>
        </p:nvCxnSpPr>
        <p:spPr>
          <a:xfrm flipH="1">
            <a:off x="786437" y="3371475"/>
            <a:ext cx="1139390" cy="109924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593" name="Straight Connector 592">
            <a:extLst>
              <a:ext uri="{FF2B5EF4-FFF2-40B4-BE49-F238E27FC236}">
                <a16:creationId xmlns:a16="http://schemas.microsoft.com/office/drawing/2014/main" id="{09CF5DA0-6274-4307-B70A-476AB8D0D767}"/>
              </a:ext>
            </a:extLst>
          </p:cNvPr>
          <p:cNvCxnSpPr>
            <a:cxnSpLocks/>
            <a:endCxn id="604" idx="6"/>
          </p:cNvCxnSpPr>
          <p:nvPr/>
        </p:nvCxnSpPr>
        <p:spPr>
          <a:xfrm flipH="1" flipV="1">
            <a:off x="8300640" y="448019"/>
            <a:ext cx="1384999" cy="5383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595" name="Straight Connector 594">
            <a:extLst>
              <a:ext uri="{FF2B5EF4-FFF2-40B4-BE49-F238E27FC236}">
                <a16:creationId xmlns:a16="http://schemas.microsoft.com/office/drawing/2014/main" id="{7248D40C-10BA-4ED6-87A7-EDB07C6BBDEE}"/>
              </a:ext>
            </a:extLst>
          </p:cNvPr>
          <p:cNvCxnSpPr>
            <a:cxnSpLocks/>
            <a:endCxn id="620" idx="0"/>
          </p:cNvCxnSpPr>
          <p:nvPr/>
        </p:nvCxnSpPr>
        <p:spPr>
          <a:xfrm flipH="1">
            <a:off x="7532492" y="499437"/>
            <a:ext cx="632641" cy="13166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08" name="Straight Connector 207">
            <a:extLst>
              <a:ext uri="{FF2B5EF4-FFF2-40B4-BE49-F238E27FC236}">
                <a16:creationId xmlns:a16="http://schemas.microsoft.com/office/drawing/2014/main" id="{B1875745-6D31-4927-B8E0-D61394C4598D}"/>
              </a:ext>
            </a:extLst>
          </p:cNvPr>
          <p:cNvCxnSpPr>
            <a:cxnSpLocks/>
          </p:cNvCxnSpPr>
          <p:nvPr/>
        </p:nvCxnSpPr>
        <p:spPr>
          <a:xfrm flipH="1" flipV="1">
            <a:off x="-192990" y="1163436"/>
            <a:ext cx="765345" cy="73869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428" name="Straight Connector 427">
            <a:extLst>
              <a:ext uri="{FF2B5EF4-FFF2-40B4-BE49-F238E27FC236}">
                <a16:creationId xmlns:a16="http://schemas.microsoft.com/office/drawing/2014/main" id="{9399F66D-B948-4889-9575-54D9F5D420C2}"/>
              </a:ext>
            </a:extLst>
          </p:cNvPr>
          <p:cNvCxnSpPr>
            <a:cxnSpLocks/>
          </p:cNvCxnSpPr>
          <p:nvPr/>
        </p:nvCxnSpPr>
        <p:spPr>
          <a:xfrm flipH="1" flipV="1">
            <a:off x="2418506" y="-294185"/>
            <a:ext cx="288309" cy="68942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5" name="Sensor Cloud line">
            <a:extLst>
              <a:ext uri="{FF2B5EF4-FFF2-40B4-BE49-F238E27FC236}">
                <a16:creationId xmlns:a16="http://schemas.microsoft.com/office/drawing/2014/main" id="{52EA45A9-599D-4331-9AFB-F13B6A79FCB0}"/>
              </a:ext>
            </a:extLst>
          </p:cNvPr>
          <p:cNvCxnSpPr>
            <a:cxnSpLocks/>
            <a:endCxn id="189" idx="37"/>
          </p:cNvCxnSpPr>
          <p:nvPr/>
        </p:nvCxnSpPr>
        <p:spPr>
          <a:xfrm flipV="1">
            <a:off x="7200452" y="1883762"/>
            <a:ext cx="1649364" cy="734802"/>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8" name="Sensor Partner Line">
            <a:extLst>
              <a:ext uri="{FF2B5EF4-FFF2-40B4-BE49-F238E27FC236}">
                <a16:creationId xmlns:a16="http://schemas.microsoft.com/office/drawing/2014/main" id="{8A4B9871-C159-439A-B6EF-EFF682C135C5}"/>
              </a:ext>
            </a:extLst>
          </p:cNvPr>
          <p:cNvCxnSpPr>
            <a:cxnSpLocks/>
            <a:stCxn id="99" idx="1"/>
            <a:endCxn id="188" idx="28"/>
          </p:cNvCxnSpPr>
          <p:nvPr/>
        </p:nvCxnSpPr>
        <p:spPr>
          <a:xfrm flipH="1" flipV="1">
            <a:off x="9142231" y="1855249"/>
            <a:ext cx="2034868" cy="125909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60" name="Straight Connector 259">
            <a:extLst>
              <a:ext uri="{FF2B5EF4-FFF2-40B4-BE49-F238E27FC236}">
                <a16:creationId xmlns:a16="http://schemas.microsoft.com/office/drawing/2014/main" id="{ECD62ADC-C215-43A3-B6E5-71A7FB92799B}"/>
              </a:ext>
            </a:extLst>
          </p:cNvPr>
          <p:cNvCxnSpPr>
            <a:cxnSpLocks/>
          </p:cNvCxnSpPr>
          <p:nvPr/>
        </p:nvCxnSpPr>
        <p:spPr>
          <a:xfrm flipV="1">
            <a:off x="6431966" y="6006707"/>
            <a:ext cx="963428" cy="1092942"/>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79" name="Sensor Citizen line">
            <a:extLst>
              <a:ext uri="{FF2B5EF4-FFF2-40B4-BE49-F238E27FC236}">
                <a16:creationId xmlns:a16="http://schemas.microsoft.com/office/drawing/2014/main" id="{C6EE5542-81AE-45E3-9EA8-7BE4E7A5BFA2}"/>
              </a:ext>
            </a:extLst>
          </p:cNvPr>
          <p:cNvCxnSpPr>
            <a:cxnSpLocks/>
            <a:stCxn id="125" idx="1"/>
            <a:endCxn id="197" idx="1"/>
          </p:cNvCxnSpPr>
          <p:nvPr/>
        </p:nvCxnSpPr>
        <p:spPr>
          <a:xfrm flipH="1" flipV="1">
            <a:off x="10125962" y="5204219"/>
            <a:ext cx="917445" cy="91179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61" name="Straight Connector 160">
            <a:extLst>
              <a:ext uri="{FF2B5EF4-FFF2-40B4-BE49-F238E27FC236}">
                <a16:creationId xmlns:a16="http://schemas.microsoft.com/office/drawing/2014/main" id="{25DDE546-E290-4606-AC2E-7ECDF00ED3F4}"/>
              </a:ext>
            </a:extLst>
          </p:cNvPr>
          <p:cNvCxnSpPr>
            <a:cxnSpLocks/>
          </p:cNvCxnSpPr>
          <p:nvPr/>
        </p:nvCxnSpPr>
        <p:spPr>
          <a:xfrm flipH="1" flipV="1">
            <a:off x="4087012" y="5991563"/>
            <a:ext cx="717076" cy="91886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623" name="Mobile node 2 line">
            <a:extLst>
              <a:ext uri="{FF2B5EF4-FFF2-40B4-BE49-F238E27FC236}">
                <a16:creationId xmlns:a16="http://schemas.microsoft.com/office/drawing/2014/main" id="{7BCB1691-7B28-4980-BF7C-01C7FD20F0D2}"/>
              </a:ext>
            </a:extLst>
          </p:cNvPr>
          <p:cNvCxnSpPr>
            <a:cxnSpLocks/>
          </p:cNvCxnSpPr>
          <p:nvPr/>
        </p:nvCxnSpPr>
        <p:spPr>
          <a:xfrm>
            <a:off x="7581456" y="5952058"/>
            <a:ext cx="502074" cy="104694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4" name="Cloud Mobile line">
            <a:extLst>
              <a:ext uri="{FF2B5EF4-FFF2-40B4-BE49-F238E27FC236}">
                <a16:creationId xmlns:a16="http://schemas.microsoft.com/office/drawing/2014/main" id="{8E83EA59-9BAC-47C1-93CE-4CCCFF4631AC}"/>
              </a:ext>
            </a:extLst>
          </p:cNvPr>
          <p:cNvCxnSpPr>
            <a:cxnSpLocks/>
          </p:cNvCxnSpPr>
          <p:nvPr/>
        </p:nvCxnSpPr>
        <p:spPr>
          <a:xfrm>
            <a:off x="8661170" y="4250864"/>
            <a:ext cx="1393267" cy="93937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6" name="Citizien Mobile line">
            <a:extLst>
              <a:ext uri="{FF2B5EF4-FFF2-40B4-BE49-F238E27FC236}">
                <a16:creationId xmlns:a16="http://schemas.microsoft.com/office/drawing/2014/main" id="{2C78DD63-F0CE-487D-A0F5-68AB5EEC8A45}"/>
              </a:ext>
            </a:extLst>
          </p:cNvPr>
          <p:cNvCxnSpPr>
            <a:cxnSpLocks/>
          </p:cNvCxnSpPr>
          <p:nvPr/>
        </p:nvCxnSpPr>
        <p:spPr>
          <a:xfrm flipV="1">
            <a:off x="7561992" y="5163960"/>
            <a:ext cx="2425570" cy="67032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9" name="On-premise Partner Line">
            <a:extLst>
              <a:ext uri="{FF2B5EF4-FFF2-40B4-BE49-F238E27FC236}">
                <a16:creationId xmlns:a16="http://schemas.microsoft.com/office/drawing/2014/main" id="{8B316537-DF26-4AFF-ADB9-1833BAF6EDE1}"/>
              </a:ext>
            </a:extLst>
          </p:cNvPr>
          <p:cNvCxnSpPr>
            <a:cxnSpLocks/>
          </p:cNvCxnSpPr>
          <p:nvPr/>
        </p:nvCxnSpPr>
        <p:spPr>
          <a:xfrm flipV="1">
            <a:off x="10085324" y="3401700"/>
            <a:ext cx="1236774" cy="160614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42" name="Supply node 1 line">
            <a:extLst>
              <a:ext uri="{FF2B5EF4-FFF2-40B4-BE49-F238E27FC236}">
                <a16:creationId xmlns:a16="http://schemas.microsoft.com/office/drawing/2014/main" id="{1EEED6A0-462F-47AE-9109-09CB736DDA82}"/>
              </a:ext>
            </a:extLst>
          </p:cNvPr>
          <p:cNvCxnSpPr>
            <a:cxnSpLocks/>
            <a:endCxn id="152" idx="29"/>
          </p:cNvCxnSpPr>
          <p:nvPr/>
        </p:nvCxnSpPr>
        <p:spPr>
          <a:xfrm flipV="1">
            <a:off x="4137011" y="5085639"/>
            <a:ext cx="1024360" cy="81798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43" name="Mobile node 2 line">
            <a:extLst>
              <a:ext uri="{FF2B5EF4-FFF2-40B4-BE49-F238E27FC236}">
                <a16:creationId xmlns:a16="http://schemas.microsoft.com/office/drawing/2014/main" id="{2605F014-643F-4FDC-B95F-2EF2BD4E7960}"/>
              </a:ext>
            </a:extLst>
          </p:cNvPr>
          <p:cNvCxnSpPr>
            <a:cxnSpLocks/>
            <a:endCxn id="199" idx="3"/>
          </p:cNvCxnSpPr>
          <p:nvPr/>
        </p:nvCxnSpPr>
        <p:spPr>
          <a:xfrm>
            <a:off x="6738274" y="4374912"/>
            <a:ext cx="746738" cy="13730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46" name="Partner node 1 line">
            <a:extLst>
              <a:ext uri="{FF2B5EF4-FFF2-40B4-BE49-F238E27FC236}">
                <a16:creationId xmlns:a16="http://schemas.microsoft.com/office/drawing/2014/main" id="{CCB78403-C265-4B8E-B0FF-AB1DA4120F12}"/>
              </a:ext>
            </a:extLst>
          </p:cNvPr>
          <p:cNvCxnSpPr>
            <a:cxnSpLocks/>
          </p:cNvCxnSpPr>
          <p:nvPr/>
        </p:nvCxnSpPr>
        <p:spPr>
          <a:xfrm flipV="1">
            <a:off x="10190617" y="3297874"/>
            <a:ext cx="1168619" cy="55230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69" name="Partner node 1 line">
            <a:extLst>
              <a:ext uri="{FF2B5EF4-FFF2-40B4-BE49-F238E27FC236}">
                <a16:creationId xmlns:a16="http://schemas.microsoft.com/office/drawing/2014/main" id="{0B90E8E3-EB11-4521-A6B5-54CDBE9ED11B}"/>
              </a:ext>
            </a:extLst>
          </p:cNvPr>
          <p:cNvCxnSpPr>
            <a:cxnSpLocks/>
            <a:endCxn id="136" idx="7"/>
          </p:cNvCxnSpPr>
          <p:nvPr/>
        </p:nvCxnSpPr>
        <p:spPr>
          <a:xfrm flipH="1">
            <a:off x="8485474" y="4328061"/>
            <a:ext cx="322515" cy="55290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79" name="Mobile node 2 line">
            <a:extLst>
              <a:ext uri="{FF2B5EF4-FFF2-40B4-BE49-F238E27FC236}">
                <a16:creationId xmlns:a16="http://schemas.microsoft.com/office/drawing/2014/main" id="{0FEF82D6-7AE4-400F-9DEA-3F359137DD07}"/>
              </a:ext>
            </a:extLst>
          </p:cNvPr>
          <p:cNvCxnSpPr>
            <a:cxnSpLocks/>
            <a:stCxn id="152" idx="25"/>
          </p:cNvCxnSpPr>
          <p:nvPr/>
        </p:nvCxnSpPr>
        <p:spPr>
          <a:xfrm>
            <a:off x="5316852" y="5085639"/>
            <a:ext cx="588058" cy="5005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3" name="Straight Connector 212">
            <a:extLst>
              <a:ext uri="{FF2B5EF4-FFF2-40B4-BE49-F238E27FC236}">
                <a16:creationId xmlns:a16="http://schemas.microsoft.com/office/drawing/2014/main" id="{77F15FDD-88E7-413F-82F6-75CF9D2D4BE0}"/>
              </a:ext>
            </a:extLst>
          </p:cNvPr>
          <p:cNvCxnSpPr>
            <a:cxnSpLocks/>
          </p:cNvCxnSpPr>
          <p:nvPr/>
        </p:nvCxnSpPr>
        <p:spPr>
          <a:xfrm flipH="1" flipV="1">
            <a:off x="4459674" y="2408859"/>
            <a:ext cx="671600" cy="7671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8" name="Partner node 1 line">
            <a:extLst>
              <a:ext uri="{FF2B5EF4-FFF2-40B4-BE49-F238E27FC236}">
                <a16:creationId xmlns:a16="http://schemas.microsoft.com/office/drawing/2014/main" id="{68E51059-A823-4FDA-8DCA-45493FACDB58}"/>
              </a:ext>
            </a:extLst>
          </p:cNvPr>
          <p:cNvCxnSpPr>
            <a:cxnSpLocks/>
          </p:cNvCxnSpPr>
          <p:nvPr/>
        </p:nvCxnSpPr>
        <p:spPr>
          <a:xfrm>
            <a:off x="11450429" y="3429000"/>
            <a:ext cx="184195" cy="672372"/>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45" name="Partner node 2 line">
            <a:extLst>
              <a:ext uri="{FF2B5EF4-FFF2-40B4-BE49-F238E27FC236}">
                <a16:creationId xmlns:a16="http://schemas.microsoft.com/office/drawing/2014/main" id="{60E9C828-603D-48A5-BE5D-FB831B241610}"/>
              </a:ext>
            </a:extLst>
          </p:cNvPr>
          <p:cNvCxnSpPr>
            <a:cxnSpLocks/>
          </p:cNvCxnSpPr>
          <p:nvPr/>
        </p:nvCxnSpPr>
        <p:spPr>
          <a:xfrm>
            <a:off x="11220295" y="2399279"/>
            <a:ext cx="115030" cy="84185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597" name="Straight Connector 596">
            <a:extLst>
              <a:ext uri="{FF2B5EF4-FFF2-40B4-BE49-F238E27FC236}">
                <a16:creationId xmlns:a16="http://schemas.microsoft.com/office/drawing/2014/main" id="{EA89A0B2-3679-40CA-9EFD-366972482A1A}"/>
              </a:ext>
            </a:extLst>
          </p:cNvPr>
          <p:cNvCxnSpPr>
            <a:cxnSpLocks/>
            <a:stCxn id="609" idx="3"/>
            <a:endCxn id="188" idx="3"/>
          </p:cNvCxnSpPr>
          <p:nvPr/>
        </p:nvCxnSpPr>
        <p:spPr>
          <a:xfrm flipH="1">
            <a:off x="9121771" y="1034787"/>
            <a:ext cx="477069" cy="63971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590" name="Straight Connector 589">
            <a:extLst>
              <a:ext uri="{FF2B5EF4-FFF2-40B4-BE49-F238E27FC236}">
                <a16:creationId xmlns:a16="http://schemas.microsoft.com/office/drawing/2014/main" id="{B2ED2B48-8EE9-44AF-8225-757CE32DDE95}"/>
              </a:ext>
            </a:extLst>
          </p:cNvPr>
          <p:cNvCxnSpPr>
            <a:cxnSpLocks/>
            <a:stCxn id="622" idx="5"/>
          </p:cNvCxnSpPr>
          <p:nvPr/>
        </p:nvCxnSpPr>
        <p:spPr>
          <a:xfrm>
            <a:off x="11388126" y="1634496"/>
            <a:ext cx="846672" cy="475732"/>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591" name="Straight Connector 590">
            <a:extLst>
              <a:ext uri="{FF2B5EF4-FFF2-40B4-BE49-F238E27FC236}">
                <a16:creationId xmlns:a16="http://schemas.microsoft.com/office/drawing/2014/main" id="{A0BB6381-2DD8-4AFC-A7A9-093E07A5CC5D}"/>
              </a:ext>
            </a:extLst>
          </p:cNvPr>
          <p:cNvCxnSpPr>
            <a:cxnSpLocks/>
          </p:cNvCxnSpPr>
          <p:nvPr/>
        </p:nvCxnSpPr>
        <p:spPr>
          <a:xfrm>
            <a:off x="10948422" y="444434"/>
            <a:ext cx="398717" cy="115546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592" name="Straight Connector 591">
            <a:extLst>
              <a:ext uri="{FF2B5EF4-FFF2-40B4-BE49-F238E27FC236}">
                <a16:creationId xmlns:a16="http://schemas.microsoft.com/office/drawing/2014/main" id="{F84C7FEA-BC2F-465C-8803-44C3C974BFC6}"/>
              </a:ext>
            </a:extLst>
          </p:cNvPr>
          <p:cNvCxnSpPr>
            <a:cxnSpLocks/>
          </p:cNvCxnSpPr>
          <p:nvPr/>
        </p:nvCxnSpPr>
        <p:spPr>
          <a:xfrm flipV="1">
            <a:off x="9691245" y="450130"/>
            <a:ext cx="1254735" cy="51263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594" name="Straight Connector 593">
            <a:extLst>
              <a:ext uri="{FF2B5EF4-FFF2-40B4-BE49-F238E27FC236}">
                <a16:creationId xmlns:a16="http://schemas.microsoft.com/office/drawing/2014/main" id="{625D1CDE-137B-4420-8BC8-4DBFA7C2DD66}"/>
              </a:ext>
            </a:extLst>
          </p:cNvPr>
          <p:cNvCxnSpPr>
            <a:cxnSpLocks/>
          </p:cNvCxnSpPr>
          <p:nvPr/>
        </p:nvCxnSpPr>
        <p:spPr>
          <a:xfrm flipV="1">
            <a:off x="10950863" y="-47858"/>
            <a:ext cx="205054" cy="51751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600" name="Straight Connector 599">
            <a:extLst>
              <a:ext uri="{FF2B5EF4-FFF2-40B4-BE49-F238E27FC236}">
                <a16:creationId xmlns:a16="http://schemas.microsoft.com/office/drawing/2014/main" id="{A8EE2C9C-5D9B-43DC-81F8-8EF2473C82AF}"/>
              </a:ext>
            </a:extLst>
          </p:cNvPr>
          <p:cNvCxnSpPr>
            <a:cxnSpLocks/>
          </p:cNvCxnSpPr>
          <p:nvPr/>
        </p:nvCxnSpPr>
        <p:spPr>
          <a:xfrm flipH="1">
            <a:off x="11085205" y="4858679"/>
            <a:ext cx="1262107" cy="132787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89" name="Straight Connector 288">
            <a:extLst>
              <a:ext uri="{FF2B5EF4-FFF2-40B4-BE49-F238E27FC236}">
                <a16:creationId xmlns:a16="http://schemas.microsoft.com/office/drawing/2014/main" id="{83C7E487-8F48-44B8-98FE-EDD1C5233537}"/>
              </a:ext>
            </a:extLst>
          </p:cNvPr>
          <p:cNvCxnSpPr>
            <a:cxnSpLocks/>
          </p:cNvCxnSpPr>
          <p:nvPr/>
        </p:nvCxnSpPr>
        <p:spPr>
          <a:xfrm flipH="1" flipV="1">
            <a:off x="-359287" y="5627484"/>
            <a:ext cx="841583" cy="705212"/>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34" name="Factory Supply line">
            <a:extLst>
              <a:ext uri="{FF2B5EF4-FFF2-40B4-BE49-F238E27FC236}">
                <a16:creationId xmlns:a16="http://schemas.microsoft.com/office/drawing/2014/main" id="{6D1A80FF-96EE-4D99-A4EA-C6B2768F45F8}"/>
              </a:ext>
            </a:extLst>
          </p:cNvPr>
          <p:cNvCxnSpPr>
            <a:cxnSpLocks/>
            <a:stCxn id="152" idx="20"/>
          </p:cNvCxnSpPr>
          <p:nvPr/>
        </p:nvCxnSpPr>
        <p:spPr>
          <a:xfrm flipH="1">
            <a:off x="2752107" y="4981426"/>
            <a:ext cx="2512406" cy="82408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38" name="Facotory Market line">
            <a:extLst>
              <a:ext uri="{FF2B5EF4-FFF2-40B4-BE49-F238E27FC236}">
                <a16:creationId xmlns:a16="http://schemas.microsoft.com/office/drawing/2014/main" id="{91132C77-625A-4D0D-BF1D-4D5A8759C18B}"/>
              </a:ext>
            </a:extLst>
          </p:cNvPr>
          <p:cNvCxnSpPr>
            <a:cxnSpLocks/>
          </p:cNvCxnSpPr>
          <p:nvPr/>
        </p:nvCxnSpPr>
        <p:spPr>
          <a:xfrm flipV="1">
            <a:off x="1586114" y="5893617"/>
            <a:ext cx="1028213" cy="1016812"/>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135" name="Oval 129">
            <a:extLst>
              <a:ext uri="{FF2B5EF4-FFF2-40B4-BE49-F238E27FC236}">
                <a16:creationId xmlns:a16="http://schemas.microsoft.com/office/drawing/2014/main" id="{B39D263C-5BC5-4D62-AE79-F110636B0515}"/>
              </a:ext>
            </a:extLst>
          </p:cNvPr>
          <p:cNvSpPr>
            <a:spLocks noChangeArrowheads="1"/>
          </p:cNvSpPr>
          <p:nvPr/>
        </p:nvSpPr>
        <p:spPr bwMode="auto">
          <a:xfrm>
            <a:off x="2926224" y="161629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 name="Energy text">
            <a:extLst>
              <a:ext uri="{FF2B5EF4-FFF2-40B4-BE49-F238E27FC236}">
                <a16:creationId xmlns:a16="http://schemas.microsoft.com/office/drawing/2014/main" id="{3664EF90-C48B-4A43-BD4F-981A74F92AD5}"/>
              </a:ext>
            </a:extLst>
          </p:cNvPr>
          <p:cNvSpPr/>
          <p:nvPr/>
        </p:nvSpPr>
        <p:spPr>
          <a:xfrm>
            <a:off x="2663528" y="2277035"/>
            <a:ext cx="1485698" cy="280605"/>
          </a:xfrm>
          <a:prstGeom prst="rect">
            <a:avLst/>
          </a:prstGeom>
          <a:noFill/>
          <a:ln>
            <a:noFill/>
          </a:ln>
        </p:spPr>
        <p:txBody>
          <a:bodyPr wrap="square" lIns="179285" rIns="179285">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235"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Energy systems</a:t>
            </a:r>
          </a:p>
        </p:txBody>
      </p:sp>
      <p:sp>
        <p:nvSpPr>
          <p:cNvPr id="10" name="Supply text">
            <a:extLst>
              <a:ext uri="{FF2B5EF4-FFF2-40B4-BE49-F238E27FC236}">
                <a16:creationId xmlns:a16="http://schemas.microsoft.com/office/drawing/2014/main" id="{EC3F20F2-9A04-42DD-8CA5-DC2ACE9EF57B}"/>
              </a:ext>
            </a:extLst>
          </p:cNvPr>
          <p:cNvSpPr/>
          <p:nvPr/>
        </p:nvSpPr>
        <p:spPr>
          <a:xfrm>
            <a:off x="5570908" y="4850322"/>
            <a:ext cx="1342448" cy="280605"/>
          </a:xfrm>
          <a:prstGeom prst="rect">
            <a:avLst/>
          </a:prstGeom>
          <a:noFill/>
          <a:ln>
            <a:noFill/>
          </a:ln>
        </p:spPr>
        <p:txBody>
          <a:bodyPr wrap="square" lIns="179285">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235"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Supply chains</a:t>
            </a:r>
          </a:p>
        </p:txBody>
      </p:sp>
      <p:sp>
        <p:nvSpPr>
          <p:cNvPr id="11" name="Citizen text">
            <a:extLst>
              <a:ext uri="{FF2B5EF4-FFF2-40B4-BE49-F238E27FC236}">
                <a16:creationId xmlns:a16="http://schemas.microsoft.com/office/drawing/2014/main" id="{049E4215-00CC-44E1-A972-D9F0BEB28F98}"/>
              </a:ext>
            </a:extLst>
          </p:cNvPr>
          <p:cNvSpPr/>
          <p:nvPr/>
        </p:nvSpPr>
        <p:spPr>
          <a:xfrm>
            <a:off x="7264198" y="4094724"/>
            <a:ext cx="1283525" cy="280605"/>
          </a:xfrm>
          <a:prstGeom prst="rect">
            <a:avLst/>
          </a:prstGeom>
          <a:noFill/>
          <a:ln>
            <a:noFill/>
          </a:ln>
        </p:spPr>
        <p:txBody>
          <a:bodyPr wrap="square" lIns="179285" rIns="179285">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235"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Citizens</a:t>
            </a:r>
          </a:p>
        </p:txBody>
      </p:sp>
      <p:sp>
        <p:nvSpPr>
          <p:cNvPr id="12" name="Sensor text">
            <a:extLst>
              <a:ext uri="{FF2B5EF4-FFF2-40B4-BE49-F238E27FC236}">
                <a16:creationId xmlns:a16="http://schemas.microsoft.com/office/drawing/2014/main" id="{3F53D746-FE34-4836-A011-AC2D48B65C28}"/>
              </a:ext>
            </a:extLst>
          </p:cNvPr>
          <p:cNvSpPr/>
          <p:nvPr/>
        </p:nvSpPr>
        <p:spPr>
          <a:xfrm>
            <a:off x="9317142" y="1644700"/>
            <a:ext cx="1283525" cy="280605"/>
          </a:xfrm>
          <a:prstGeom prst="rect">
            <a:avLst/>
          </a:prstGeom>
          <a:noFill/>
          <a:ln>
            <a:noFill/>
          </a:ln>
        </p:spPr>
        <p:txBody>
          <a:bodyPr wrap="square" lIns="179285">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235"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Sensors</a:t>
            </a:r>
          </a:p>
        </p:txBody>
      </p:sp>
      <p:sp>
        <p:nvSpPr>
          <p:cNvPr id="14" name="Mobile text">
            <a:extLst>
              <a:ext uri="{FF2B5EF4-FFF2-40B4-BE49-F238E27FC236}">
                <a16:creationId xmlns:a16="http://schemas.microsoft.com/office/drawing/2014/main" id="{1FEB3CF5-10DF-4249-BC33-E9F65902F45F}"/>
              </a:ext>
            </a:extLst>
          </p:cNvPr>
          <p:cNvSpPr/>
          <p:nvPr/>
        </p:nvSpPr>
        <p:spPr>
          <a:xfrm>
            <a:off x="7874897" y="5760479"/>
            <a:ext cx="1796819" cy="280605"/>
          </a:xfrm>
          <a:prstGeom prst="rect">
            <a:avLst/>
          </a:prstGeom>
          <a:noFill/>
          <a:ln>
            <a:noFill/>
          </a:ln>
        </p:spPr>
        <p:txBody>
          <a:bodyPr wrap="square" lIns="179285">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235"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Mobile devices</a:t>
            </a:r>
          </a:p>
        </p:txBody>
      </p:sp>
      <p:sp>
        <p:nvSpPr>
          <p:cNvPr id="15" name="On-premise text">
            <a:extLst>
              <a:ext uri="{FF2B5EF4-FFF2-40B4-BE49-F238E27FC236}">
                <a16:creationId xmlns:a16="http://schemas.microsoft.com/office/drawing/2014/main" id="{F1C64113-1570-4D5D-BD50-2DE1A4982D6E}"/>
              </a:ext>
            </a:extLst>
          </p:cNvPr>
          <p:cNvSpPr/>
          <p:nvPr/>
        </p:nvSpPr>
        <p:spPr>
          <a:xfrm>
            <a:off x="10387254" y="5027397"/>
            <a:ext cx="1186350" cy="242576"/>
          </a:xfrm>
          <a:prstGeom prst="rect">
            <a:avLst/>
          </a:prstGeom>
          <a:noFill/>
          <a:ln>
            <a:noFill/>
          </a:ln>
        </p:spPr>
        <p:txBody>
          <a:bodyPr wrap="none" lIns="179285">
            <a:spAutoFit/>
          </a:bodyPr>
          <a:lstStyle/>
          <a:p>
            <a:pPr marL="0" marR="0" lvl="0" indent="0" algn="l" defTabSz="725536" rtl="0" eaLnBrk="1" fontAlgn="base" latinLnBrk="0" hangingPunct="1">
              <a:lnSpc>
                <a:spcPct val="80000"/>
              </a:lnSpc>
              <a:spcBef>
                <a:spcPct val="0"/>
              </a:spcBef>
              <a:spcAft>
                <a:spcPct val="0"/>
              </a:spcAft>
              <a:buClrTx/>
              <a:buSzTx/>
              <a:buFontTx/>
              <a:buNone/>
              <a:tabLst/>
              <a:defRPr/>
            </a:pPr>
            <a:r>
              <a:rPr kumimoji="0" lang="en-US" sz="1235"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On-premises</a:t>
            </a:r>
          </a:p>
        </p:txBody>
      </p:sp>
      <p:sp>
        <p:nvSpPr>
          <p:cNvPr id="16" name="Partners text">
            <a:extLst>
              <a:ext uri="{FF2B5EF4-FFF2-40B4-BE49-F238E27FC236}">
                <a16:creationId xmlns:a16="http://schemas.microsoft.com/office/drawing/2014/main" id="{08621C40-9A52-4081-AD08-1F2B9ED2F417}"/>
              </a:ext>
            </a:extLst>
          </p:cNvPr>
          <p:cNvSpPr/>
          <p:nvPr/>
        </p:nvSpPr>
        <p:spPr>
          <a:xfrm>
            <a:off x="10084049" y="3172986"/>
            <a:ext cx="1000153" cy="280605"/>
          </a:xfrm>
          <a:prstGeom prst="rect">
            <a:avLst/>
          </a:prstGeom>
          <a:noFill/>
          <a:ln>
            <a:noFill/>
          </a:ln>
        </p:spPr>
        <p:txBody>
          <a:bodyPr wrap="square" lIns="179285" rIns="179285">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235"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Partners</a:t>
            </a:r>
          </a:p>
        </p:txBody>
      </p:sp>
      <p:sp>
        <p:nvSpPr>
          <p:cNvPr id="17" name="Customer text">
            <a:extLst>
              <a:ext uri="{FF2B5EF4-FFF2-40B4-BE49-F238E27FC236}">
                <a16:creationId xmlns:a16="http://schemas.microsoft.com/office/drawing/2014/main" id="{E80B91AA-D8AB-45A6-A56C-EBB87DD9F650}"/>
              </a:ext>
            </a:extLst>
          </p:cNvPr>
          <p:cNvSpPr/>
          <p:nvPr/>
        </p:nvSpPr>
        <p:spPr>
          <a:xfrm>
            <a:off x="2190566" y="4271332"/>
            <a:ext cx="1122737" cy="280605"/>
          </a:xfrm>
          <a:prstGeom prst="rect">
            <a:avLst/>
          </a:prstGeom>
          <a:noFill/>
          <a:ln>
            <a:noFill/>
          </a:ln>
        </p:spPr>
        <p:txBody>
          <a:bodyPr wrap="square" lIns="179285" rIns="179285">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235"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18" name="Factory text">
            <a:extLst>
              <a:ext uri="{FF2B5EF4-FFF2-40B4-BE49-F238E27FC236}">
                <a16:creationId xmlns:a16="http://schemas.microsoft.com/office/drawing/2014/main" id="{DCB88221-2D2D-4044-B59F-95071C037F0F}"/>
              </a:ext>
            </a:extLst>
          </p:cNvPr>
          <p:cNvSpPr/>
          <p:nvPr/>
        </p:nvSpPr>
        <p:spPr>
          <a:xfrm>
            <a:off x="994844" y="5688698"/>
            <a:ext cx="1406737" cy="280605"/>
          </a:xfrm>
          <a:prstGeom prst="rect">
            <a:avLst/>
          </a:prstGeom>
          <a:noFill/>
          <a:ln>
            <a:noFill/>
          </a:ln>
        </p:spPr>
        <p:txBody>
          <a:bodyPr wrap="none" lIns="179285" rIns="179285">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235"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Manufacturers</a:t>
            </a:r>
          </a:p>
        </p:txBody>
      </p:sp>
      <p:sp>
        <p:nvSpPr>
          <p:cNvPr id="19" name="Market text">
            <a:extLst>
              <a:ext uri="{FF2B5EF4-FFF2-40B4-BE49-F238E27FC236}">
                <a16:creationId xmlns:a16="http://schemas.microsoft.com/office/drawing/2014/main" id="{1DBEAD9E-9F78-4E10-97D7-405438E882B9}"/>
              </a:ext>
            </a:extLst>
          </p:cNvPr>
          <p:cNvSpPr/>
          <p:nvPr/>
        </p:nvSpPr>
        <p:spPr>
          <a:xfrm>
            <a:off x="5476602" y="2481175"/>
            <a:ext cx="1341205" cy="280605"/>
          </a:xfrm>
          <a:prstGeom prst="rect">
            <a:avLst/>
          </a:prstGeom>
          <a:noFill/>
          <a:ln>
            <a:noFill/>
          </a:ln>
        </p:spPr>
        <p:txBody>
          <a:bodyPr wrap="square" lIns="179285" rIns="179285">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235"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Marketplaces</a:t>
            </a:r>
          </a:p>
        </p:txBody>
      </p:sp>
      <p:sp>
        <p:nvSpPr>
          <p:cNvPr id="20" name="Equipment text">
            <a:extLst>
              <a:ext uri="{FF2B5EF4-FFF2-40B4-BE49-F238E27FC236}">
                <a16:creationId xmlns:a16="http://schemas.microsoft.com/office/drawing/2014/main" id="{DEB7E40C-A58D-4EB9-9717-2579DE6C93EB}"/>
              </a:ext>
            </a:extLst>
          </p:cNvPr>
          <p:cNvSpPr/>
          <p:nvPr/>
        </p:nvSpPr>
        <p:spPr>
          <a:xfrm>
            <a:off x="540521" y="3159883"/>
            <a:ext cx="1143103" cy="280605"/>
          </a:xfrm>
          <a:prstGeom prst="rect">
            <a:avLst/>
          </a:prstGeom>
          <a:noFill/>
          <a:ln>
            <a:noFill/>
          </a:ln>
        </p:spPr>
        <p:txBody>
          <a:bodyPr wrap="none" lIns="179285" rIns="179285">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235"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Equipment</a:t>
            </a:r>
          </a:p>
        </p:txBody>
      </p:sp>
      <p:sp>
        <p:nvSpPr>
          <p:cNvPr id="21" name="Vehicles text">
            <a:extLst>
              <a:ext uri="{FF2B5EF4-FFF2-40B4-BE49-F238E27FC236}">
                <a16:creationId xmlns:a16="http://schemas.microsoft.com/office/drawing/2014/main" id="{438D560A-E2AA-4997-AC74-5A28F331D3C9}"/>
              </a:ext>
            </a:extLst>
          </p:cNvPr>
          <p:cNvSpPr/>
          <p:nvPr/>
        </p:nvSpPr>
        <p:spPr>
          <a:xfrm>
            <a:off x="872235" y="1208354"/>
            <a:ext cx="939689" cy="280605"/>
          </a:xfrm>
          <a:prstGeom prst="rect">
            <a:avLst/>
          </a:prstGeom>
          <a:noFill/>
          <a:ln>
            <a:noFill/>
          </a:ln>
        </p:spPr>
        <p:txBody>
          <a:bodyPr wrap="none" lIns="179285" rIns="179285">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235"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Vehicles</a:t>
            </a:r>
          </a:p>
        </p:txBody>
      </p:sp>
      <p:sp>
        <p:nvSpPr>
          <p:cNvPr id="73" name="City text">
            <a:extLst>
              <a:ext uri="{FF2B5EF4-FFF2-40B4-BE49-F238E27FC236}">
                <a16:creationId xmlns:a16="http://schemas.microsoft.com/office/drawing/2014/main" id="{EBA65EA5-FECA-4F71-9BBB-C8B407214623}"/>
              </a:ext>
            </a:extLst>
          </p:cNvPr>
          <p:cNvSpPr/>
          <p:nvPr/>
        </p:nvSpPr>
        <p:spPr>
          <a:xfrm>
            <a:off x="6284943" y="960204"/>
            <a:ext cx="1109034" cy="280605"/>
          </a:xfrm>
          <a:prstGeom prst="rect">
            <a:avLst/>
          </a:prstGeom>
          <a:noFill/>
          <a:ln>
            <a:noFill/>
          </a:ln>
        </p:spPr>
        <p:txBody>
          <a:bodyPr wrap="none" lIns="179285">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235"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Smart cities</a:t>
            </a:r>
          </a:p>
        </p:txBody>
      </p:sp>
      <p:sp>
        <p:nvSpPr>
          <p:cNvPr id="129" name="Oval 128">
            <a:extLst>
              <a:ext uri="{FF2B5EF4-FFF2-40B4-BE49-F238E27FC236}">
                <a16:creationId xmlns:a16="http://schemas.microsoft.com/office/drawing/2014/main" id="{50D56613-70A6-4333-BFDA-5441EB0C7370}"/>
              </a:ext>
            </a:extLst>
          </p:cNvPr>
          <p:cNvSpPr/>
          <p:nvPr/>
        </p:nvSpPr>
        <p:spPr bwMode="auto">
          <a:xfrm>
            <a:off x="4950763" y="4661887"/>
            <a:ext cx="627497" cy="627497"/>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7" name="Group 56">
            <a:extLst>
              <a:ext uri="{FF2B5EF4-FFF2-40B4-BE49-F238E27FC236}">
                <a16:creationId xmlns:a16="http://schemas.microsoft.com/office/drawing/2014/main" id="{B7DC3CCD-9C47-4CE4-84E8-2026525935A1}"/>
              </a:ext>
            </a:extLst>
          </p:cNvPr>
          <p:cNvGrpSpPr/>
          <p:nvPr/>
        </p:nvGrpSpPr>
        <p:grpSpPr>
          <a:xfrm>
            <a:off x="11085203" y="3022443"/>
            <a:ext cx="627497" cy="627497"/>
            <a:chOff x="11307484" y="3082553"/>
            <a:chExt cx="640080" cy="640080"/>
          </a:xfrm>
        </p:grpSpPr>
        <p:sp>
          <p:nvSpPr>
            <p:cNvPr id="99" name="Oval 98">
              <a:extLst>
                <a:ext uri="{FF2B5EF4-FFF2-40B4-BE49-F238E27FC236}">
                  <a16:creationId xmlns:a16="http://schemas.microsoft.com/office/drawing/2014/main" id="{ED758700-9ECB-4769-9508-3BFABE78B24D}"/>
                </a:ext>
              </a:extLst>
            </p:cNvPr>
            <p:cNvSpPr/>
            <p:nvPr/>
          </p:nvSpPr>
          <p:spPr bwMode="auto">
            <a:xfrm>
              <a:off x="11307484" y="3082553"/>
              <a:ext cx="640080" cy="64008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9" name="Commitments_EC4D" title="Icon of a handshake">
              <a:extLst>
                <a:ext uri="{FF2B5EF4-FFF2-40B4-BE49-F238E27FC236}">
                  <a16:creationId xmlns:a16="http://schemas.microsoft.com/office/drawing/2014/main" id="{DBBCF486-FFD0-4275-AA24-2B7412F3270B}"/>
                </a:ext>
              </a:extLst>
            </p:cNvPr>
            <p:cNvSpPr>
              <a:spLocks noChangeAspect="1" noEditPoints="1"/>
            </p:cNvSpPr>
            <p:nvPr/>
          </p:nvSpPr>
          <p:spPr bwMode="auto">
            <a:xfrm>
              <a:off x="11466762" y="3251859"/>
              <a:ext cx="321525" cy="30146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mn-cs"/>
              </a:endParaRPr>
            </a:p>
          </p:txBody>
        </p:sp>
      </p:grpSp>
      <p:sp>
        <p:nvSpPr>
          <p:cNvPr id="152" name="bus">
            <a:extLst>
              <a:ext uri="{FF2B5EF4-FFF2-40B4-BE49-F238E27FC236}">
                <a16:creationId xmlns:a16="http://schemas.microsoft.com/office/drawing/2014/main" id="{D7233D61-D995-46FF-BC6F-7B7A21F4ABB8}"/>
              </a:ext>
            </a:extLst>
          </p:cNvPr>
          <p:cNvSpPr>
            <a:spLocks noChangeAspect="1" noEditPoints="1"/>
          </p:cNvSpPr>
          <p:nvPr/>
        </p:nvSpPr>
        <p:spPr bwMode="auto">
          <a:xfrm>
            <a:off x="5132122" y="4843248"/>
            <a:ext cx="264780" cy="264778"/>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52" name="Group 51">
            <a:extLst>
              <a:ext uri="{FF2B5EF4-FFF2-40B4-BE49-F238E27FC236}">
                <a16:creationId xmlns:a16="http://schemas.microsoft.com/office/drawing/2014/main" id="{C2FFF8EB-74EB-4EA0-B2E4-00970A9B2B1C}"/>
              </a:ext>
            </a:extLst>
          </p:cNvPr>
          <p:cNvGrpSpPr/>
          <p:nvPr/>
        </p:nvGrpSpPr>
        <p:grpSpPr>
          <a:xfrm>
            <a:off x="2394281" y="5515252"/>
            <a:ext cx="627497" cy="627497"/>
            <a:chOff x="2442291" y="5625347"/>
            <a:chExt cx="640080" cy="640080"/>
          </a:xfrm>
        </p:grpSpPr>
        <p:sp>
          <p:nvSpPr>
            <p:cNvPr id="90" name="Oval 89">
              <a:extLst>
                <a:ext uri="{FF2B5EF4-FFF2-40B4-BE49-F238E27FC236}">
                  <a16:creationId xmlns:a16="http://schemas.microsoft.com/office/drawing/2014/main" id="{8CED7800-EB60-4F12-9501-59A6FBE61994}"/>
                </a:ext>
              </a:extLst>
            </p:cNvPr>
            <p:cNvSpPr/>
            <p:nvPr/>
          </p:nvSpPr>
          <p:spPr bwMode="auto">
            <a:xfrm>
              <a:off x="2442291" y="5625347"/>
              <a:ext cx="640080" cy="64008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2" name="Freeform 25">
              <a:extLst>
                <a:ext uri="{FF2B5EF4-FFF2-40B4-BE49-F238E27FC236}">
                  <a16:creationId xmlns:a16="http://schemas.microsoft.com/office/drawing/2014/main" id="{3A26A2CD-6E8E-4112-B54B-A50DCB1AD2F0}"/>
                </a:ext>
              </a:extLst>
            </p:cNvPr>
            <p:cNvSpPr>
              <a:spLocks noEditPoints="1"/>
            </p:cNvSpPr>
            <p:nvPr/>
          </p:nvSpPr>
          <p:spPr bwMode="auto">
            <a:xfrm>
              <a:off x="2599400" y="5786194"/>
              <a:ext cx="325863" cy="318386"/>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50" name="Group 49">
            <a:extLst>
              <a:ext uri="{FF2B5EF4-FFF2-40B4-BE49-F238E27FC236}">
                <a16:creationId xmlns:a16="http://schemas.microsoft.com/office/drawing/2014/main" id="{694539AF-71B9-4F7F-AC0B-C9E7670D4565}"/>
              </a:ext>
            </a:extLst>
          </p:cNvPr>
          <p:cNvGrpSpPr/>
          <p:nvPr/>
        </p:nvGrpSpPr>
        <p:grpSpPr>
          <a:xfrm>
            <a:off x="3284013" y="4097886"/>
            <a:ext cx="627497" cy="627497"/>
            <a:chOff x="3742759" y="3997485"/>
            <a:chExt cx="640080" cy="640080"/>
          </a:xfrm>
        </p:grpSpPr>
        <p:sp>
          <p:nvSpPr>
            <p:cNvPr id="92" name="Oval 91">
              <a:extLst>
                <a:ext uri="{FF2B5EF4-FFF2-40B4-BE49-F238E27FC236}">
                  <a16:creationId xmlns:a16="http://schemas.microsoft.com/office/drawing/2014/main" id="{01FB9FB5-6DE3-42CA-BE92-D76A5BE4AFA4}"/>
                </a:ext>
              </a:extLst>
            </p:cNvPr>
            <p:cNvSpPr/>
            <p:nvPr/>
          </p:nvSpPr>
          <p:spPr bwMode="auto">
            <a:xfrm>
              <a:off x="3742759" y="3997485"/>
              <a:ext cx="640080" cy="64008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5" name="Freeform 5">
              <a:extLst>
                <a:ext uri="{FF2B5EF4-FFF2-40B4-BE49-F238E27FC236}">
                  <a16:creationId xmlns:a16="http://schemas.microsoft.com/office/drawing/2014/main" id="{BD243E3E-65F5-4F7A-A2DE-1EEA04EDC811}"/>
                </a:ext>
              </a:extLst>
            </p:cNvPr>
            <p:cNvSpPr>
              <a:spLocks noEditPoints="1"/>
            </p:cNvSpPr>
            <p:nvPr/>
          </p:nvSpPr>
          <p:spPr bwMode="auto">
            <a:xfrm>
              <a:off x="3933834" y="4173431"/>
              <a:ext cx="257930" cy="2881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55" name="Group 54">
            <a:extLst>
              <a:ext uri="{FF2B5EF4-FFF2-40B4-BE49-F238E27FC236}">
                <a16:creationId xmlns:a16="http://schemas.microsoft.com/office/drawing/2014/main" id="{6DD26E70-2936-4968-9A0C-995280F501CC}"/>
              </a:ext>
            </a:extLst>
          </p:cNvPr>
          <p:cNvGrpSpPr/>
          <p:nvPr/>
        </p:nvGrpSpPr>
        <p:grpSpPr>
          <a:xfrm>
            <a:off x="1677461" y="2980401"/>
            <a:ext cx="627497" cy="627497"/>
            <a:chOff x="1711097" y="3039667"/>
            <a:chExt cx="640080" cy="640080"/>
          </a:xfrm>
        </p:grpSpPr>
        <p:sp>
          <p:nvSpPr>
            <p:cNvPr id="82" name="Oval 81">
              <a:extLst>
                <a:ext uri="{FF2B5EF4-FFF2-40B4-BE49-F238E27FC236}">
                  <a16:creationId xmlns:a16="http://schemas.microsoft.com/office/drawing/2014/main" id="{82DCF688-7B39-4D59-B4C0-9A0FDE8B74C1}"/>
                </a:ext>
              </a:extLst>
            </p:cNvPr>
            <p:cNvSpPr/>
            <p:nvPr/>
          </p:nvSpPr>
          <p:spPr bwMode="auto">
            <a:xfrm>
              <a:off x="1711097" y="3039667"/>
              <a:ext cx="640080" cy="64008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8" name="Freeform 13">
              <a:extLst>
                <a:ext uri="{FF2B5EF4-FFF2-40B4-BE49-F238E27FC236}">
                  <a16:creationId xmlns:a16="http://schemas.microsoft.com/office/drawing/2014/main" id="{8A7CF375-CF08-48AB-B9E7-3F0792AFA538}"/>
                </a:ext>
              </a:extLst>
            </p:cNvPr>
            <p:cNvSpPr>
              <a:spLocks noEditPoints="1"/>
            </p:cNvSpPr>
            <p:nvPr/>
          </p:nvSpPr>
          <p:spPr bwMode="auto">
            <a:xfrm>
              <a:off x="1878869" y="3208838"/>
              <a:ext cx="312379" cy="290066"/>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53" name="Group 52">
            <a:extLst>
              <a:ext uri="{FF2B5EF4-FFF2-40B4-BE49-F238E27FC236}">
                <a16:creationId xmlns:a16="http://schemas.microsoft.com/office/drawing/2014/main" id="{6EA9142C-2393-4823-9E40-1166AC188511}"/>
              </a:ext>
            </a:extLst>
          </p:cNvPr>
          <p:cNvGrpSpPr/>
          <p:nvPr/>
        </p:nvGrpSpPr>
        <p:grpSpPr>
          <a:xfrm>
            <a:off x="5662317" y="786758"/>
            <a:ext cx="627497" cy="627497"/>
            <a:chOff x="5775858" y="802037"/>
            <a:chExt cx="640080" cy="640080"/>
          </a:xfrm>
        </p:grpSpPr>
        <p:sp>
          <p:nvSpPr>
            <p:cNvPr id="86" name="Oval 85">
              <a:extLst>
                <a:ext uri="{FF2B5EF4-FFF2-40B4-BE49-F238E27FC236}">
                  <a16:creationId xmlns:a16="http://schemas.microsoft.com/office/drawing/2014/main" id="{584DBE69-3F57-43EE-9033-DE3D15A6B4E7}"/>
                </a:ext>
              </a:extLst>
            </p:cNvPr>
            <p:cNvSpPr/>
            <p:nvPr/>
          </p:nvSpPr>
          <p:spPr bwMode="auto">
            <a:xfrm>
              <a:off x="5775858" y="802037"/>
              <a:ext cx="640080" cy="64008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4" name="building_11">
              <a:extLst>
                <a:ext uri="{FF2B5EF4-FFF2-40B4-BE49-F238E27FC236}">
                  <a16:creationId xmlns:a16="http://schemas.microsoft.com/office/drawing/2014/main" id="{AC157218-DC10-495B-B6AB-0CAC8EAC9703}"/>
                </a:ext>
              </a:extLst>
            </p:cNvPr>
            <p:cNvSpPr>
              <a:spLocks noChangeAspect="1" noEditPoints="1"/>
            </p:cNvSpPr>
            <p:nvPr/>
          </p:nvSpPr>
          <p:spPr bwMode="auto">
            <a:xfrm>
              <a:off x="5879562" y="991242"/>
              <a:ext cx="402880" cy="216872"/>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 name="Group 1">
            <a:extLst>
              <a:ext uri="{FF2B5EF4-FFF2-40B4-BE49-F238E27FC236}">
                <a16:creationId xmlns:a16="http://schemas.microsoft.com/office/drawing/2014/main" id="{CE7BE07A-4C25-4FDF-B326-DDBCDB3F1D8A}"/>
              </a:ext>
            </a:extLst>
          </p:cNvPr>
          <p:cNvGrpSpPr/>
          <p:nvPr/>
        </p:nvGrpSpPr>
        <p:grpSpPr>
          <a:xfrm>
            <a:off x="8691266" y="1471254"/>
            <a:ext cx="627497" cy="627497"/>
            <a:chOff x="8691266" y="1471254"/>
            <a:chExt cx="627497" cy="627497"/>
          </a:xfrm>
        </p:grpSpPr>
        <p:sp>
          <p:nvSpPr>
            <p:cNvPr id="103" name="Oval 102">
              <a:extLst>
                <a:ext uri="{FF2B5EF4-FFF2-40B4-BE49-F238E27FC236}">
                  <a16:creationId xmlns:a16="http://schemas.microsoft.com/office/drawing/2014/main" id="{4C948A3C-33FC-4A10-9075-22835C51FFF2}"/>
                </a:ext>
              </a:extLst>
            </p:cNvPr>
            <p:cNvSpPr/>
            <p:nvPr/>
          </p:nvSpPr>
          <p:spPr bwMode="auto">
            <a:xfrm>
              <a:off x="8691266" y="1471254"/>
              <a:ext cx="627497" cy="627497"/>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7" name="Group 8">
              <a:extLst>
                <a:ext uri="{FF2B5EF4-FFF2-40B4-BE49-F238E27FC236}">
                  <a16:creationId xmlns:a16="http://schemas.microsoft.com/office/drawing/2014/main" id="{8366AB7F-70F3-47AE-849A-84C53BFA14C7}"/>
                </a:ext>
              </a:extLst>
            </p:cNvPr>
            <p:cNvGrpSpPr>
              <a:grpSpLocks noChangeAspect="1"/>
            </p:cNvGrpSpPr>
            <p:nvPr/>
          </p:nvGrpSpPr>
          <p:grpSpPr bwMode="auto">
            <a:xfrm>
              <a:off x="8832606" y="1644921"/>
              <a:ext cx="344819" cy="280164"/>
              <a:chOff x="5458" y="3157"/>
              <a:chExt cx="304" cy="247"/>
            </a:xfrm>
          </p:grpSpPr>
          <p:sp>
            <p:nvSpPr>
              <p:cNvPr id="188" name="Freeform 9">
                <a:extLst>
                  <a:ext uri="{FF2B5EF4-FFF2-40B4-BE49-F238E27FC236}">
                    <a16:creationId xmlns:a16="http://schemas.microsoft.com/office/drawing/2014/main" id="{5E9C91B1-E6C0-4DF0-9DE2-A3B2258A491B}"/>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89" name="Freeform 10">
                <a:extLst>
                  <a:ext uri="{FF2B5EF4-FFF2-40B4-BE49-F238E27FC236}">
                    <a16:creationId xmlns:a16="http://schemas.microsoft.com/office/drawing/2014/main" id="{0D768184-EC44-49B9-A555-722F54D7808D}"/>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51" name="Group 50">
            <a:extLst>
              <a:ext uri="{FF2B5EF4-FFF2-40B4-BE49-F238E27FC236}">
                <a16:creationId xmlns:a16="http://schemas.microsoft.com/office/drawing/2014/main" id="{3C419257-3196-4CC8-BB51-3CD7CE402E31}"/>
              </a:ext>
            </a:extLst>
          </p:cNvPr>
          <p:cNvGrpSpPr/>
          <p:nvPr/>
        </p:nvGrpSpPr>
        <p:grpSpPr>
          <a:xfrm>
            <a:off x="9766385" y="4834936"/>
            <a:ext cx="627497" cy="627497"/>
            <a:chOff x="9962221" y="4931390"/>
            <a:chExt cx="640080" cy="640080"/>
          </a:xfrm>
        </p:grpSpPr>
        <p:sp>
          <p:nvSpPr>
            <p:cNvPr id="101" name="Oval 100">
              <a:extLst>
                <a:ext uri="{FF2B5EF4-FFF2-40B4-BE49-F238E27FC236}">
                  <a16:creationId xmlns:a16="http://schemas.microsoft.com/office/drawing/2014/main" id="{9435D432-3F8A-4F3B-B484-0735FCB4B606}"/>
                </a:ext>
              </a:extLst>
            </p:cNvPr>
            <p:cNvSpPr/>
            <p:nvPr/>
          </p:nvSpPr>
          <p:spPr bwMode="auto">
            <a:xfrm>
              <a:off x="9962221" y="4931390"/>
              <a:ext cx="640080" cy="64008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93" name="Group 4">
              <a:extLst>
                <a:ext uri="{FF2B5EF4-FFF2-40B4-BE49-F238E27FC236}">
                  <a16:creationId xmlns:a16="http://schemas.microsoft.com/office/drawing/2014/main" id="{825F2F61-2D0E-4917-8D1F-0431C3DB5D20}"/>
                </a:ext>
              </a:extLst>
            </p:cNvPr>
            <p:cNvGrpSpPr>
              <a:grpSpLocks noChangeAspect="1"/>
            </p:cNvGrpSpPr>
            <p:nvPr/>
          </p:nvGrpSpPr>
          <p:grpSpPr bwMode="auto">
            <a:xfrm>
              <a:off x="10147517" y="5118886"/>
              <a:ext cx="269489" cy="265088"/>
              <a:chOff x="3794" y="2083"/>
              <a:chExt cx="245" cy="241"/>
            </a:xfrm>
          </p:grpSpPr>
          <p:sp>
            <p:nvSpPr>
              <p:cNvPr id="194" name="Rectangle 193">
                <a:extLst>
                  <a:ext uri="{FF2B5EF4-FFF2-40B4-BE49-F238E27FC236}">
                    <a16:creationId xmlns:a16="http://schemas.microsoft.com/office/drawing/2014/main" id="{DE280AD3-2218-498C-B69B-8C9747BA3A64}"/>
                  </a:ext>
                </a:extLst>
              </p:cNvPr>
              <p:cNvSpPr>
                <a:spLocks noChangeArrowheads="1"/>
              </p:cNvSpPr>
              <p:nvPr/>
            </p:nvSpPr>
            <p:spPr bwMode="auto">
              <a:xfrm>
                <a:off x="3794" y="2083"/>
                <a:ext cx="245" cy="138"/>
              </a:xfrm>
              <a:prstGeom prst="rect">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5" name="Freeform 6">
                <a:extLst>
                  <a:ext uri="{FF2B5EF4-FFF2-40B4-BE49-F238E27FC236}">
                    <a16:creationId xmlns:a16="http://schemas.microsoft.com/office/drawing/2014/main" id="{A7248FF2-3768-4906-BAD8-650C5DBFF375}"/>
                  </a:ext>
                </a:extLst>
              </p:cNvPr>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6" name="Line 7">
                <a:extLst>
                  <a:ext uri="{FF2B5EF4-FFF2-40B4-BE49-F238E27FC236}">
                    <a16:creationId xmlns:a16="http://schemas.microsoft.com/office/drawing/2014/main" id="{4C06B5B5-2072-4299-973D-2297D1667A8C}"/>
                  </a:ext>
                </a:extLst>
              </p:cNvPr>
              <p:cNvSpPr>
                <a:spLocks noChangeShapeType="1"/>
              </p:cNvSpPr>
              <p:nvPr/>
            </p:nvSpPr>
            <p:spPr bwMode="auto">
              <a:xfrm>
                <a:off x="3917" y="2221"/>
                <a:ext cx="0" cy="36"/>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7" name="Line 8">
                <a:extLst>
                  <a:ext uri="{FF2B5EF4-FFF2-40B4-BE49-F238E27FC236}">
                    <a16:creationId xmlns:a16="http://schemas.microsoft.com/office/drawing/2014/main" id="{DB848366-F7E8-48B2-8DFB-18338FE7E934}"/>
                  </a:ext>
                </a:extLst>
              </p:cNvPr>
              <p:cNvSpPr>
                <a:spLocks noChangeShapeType="1"/>
              </p:cNvSpPr>
              <p:nvPr/>
            </p:nvSpPr>
            <p:spPr bwMode="auto">
              <a:xfrm>
                <a:off x="3873" y="2255"/>
                <a:ext cx="86" cy="0"/>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58" name="Group 57">
            <a:extLst>
              <a:ext uri="{FF2B5EF4-FFF2-40B4-BE49-F238E27FC236}">
                <a16:creationId xmlns:a16="http://schemas.microsoft.com/office/drawing/2014/main" id="{B2160913-A9E4-4793-9A9F-C7607B0CF6B7}"/>
              </a:ext>
            </a:extLst>
          </p:cNvPr>
          <p:cNvGrpSpPr/>
          <p:nvPr/>
        </p:nvGrpSpPr>
        <p:grpSpPr>
          <a:xfrm>
            <a:off x="7254806" y="5563893"/>
            <a:ext cx="627497" cy="627497"/>
            <a:chOff x="7400279" y="5674964"/>
            <a:chExt cx="640080" cy="640080"/>
          </a:xfrm>
        </p:grpSpPr>
        <p:sp>
          <p:nvSpPr>
            <p:cNvPr id="133" name="Oval 132">
              <a:extLst>
                <a:ext uri="{FF2B5EF4-FFF2-40B4-BE49-F238E27FC236}">
                  <a16:creationId xmlns:a16="http://schemas.microsoft.com/office/drawing/2014/main" id="{890A7B5C-DB7D-4E0E-912C-38912B26F05B}"/>
                </a:ext>
              </a:extLst>
            </p:cNvPr>
            <p:cNvSpPr/>
            <p:nvPr/>
          </p:nvSpPr>
          <p:spPr bwMode="auto">
            <a:xfrm>
              <a:off x="7400279" y="5674964"/>
              <a:ext cx="640080" cy="64008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98" name="Group 197">
              <a:extLst>
                <a:ext uri="{FF2B5EF4-FFF2-40B4-BE49-F238E27FC236}">
                  <a16:creationId xmlns:a16="http://schemas.microsoft.com/office/drawing/2014/main" id="{1D066AFA-B4E2-4420-A7A5-9690FD0CB012}"/>
                </a:ext>
              </a:extLst>
            </p:cNvPr>
            <p:cNvGrpSpPr/>
            <p:nvPr/>
          </p:nvGrpSpPr>
          <p:grpSpPr>
            <a:xfrm>
              <a:off x="7635101" y="5853274"/>
              <a:ext cx="170436" cy="283461"/>
              <a:chOff x="5622072" y="3034107"/>
              <a:chExt cx="225306" cy="374720"/>
            </a:xfrm>
          </p:grpSpPr>
          <p:sp>
            <p:nvSpPr>
              <p:cNvPr id="199" name="Freeform 5">
                <a:extLst>
                  <a:ext uri="{FF2B5EF4-FFF2-40B4-BE49-F238E27FC236}">
                    <a16:creationId xmlns:a16="http://schemas.microsoft.com/office/drawing/2014/main" id="{44ED38AE-F15D-4BCF-90DF-50B66AA8C59B}"/>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00" name="Oval 199">
                <a:extLst>
                  <a:ext uri="{FF2B5EF4-FFF2-40B4-BE49-F238E27FC236}">
                    <a16:creationId xmlns:a16="http://schemas.microsoft.com/office/drawing/2014/main" id="{85761D21-AB56-41F0-AF31-460A4A2DE862}"/>
                  </a:ext>
                </a:extLst>
              </p:cNvPr>
              <p:cNvSpPr/>
              <p:nvPr/>
            </p:nvSpPr>
            <p:spPr bwMode="auto">
              <a:xfrm>
                <a:off x="5670550" y="3124200"/>
                <a:ext cx="107950" cy="10795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59" name="Group 58">
            <a:extLst>
              <a:ext uri="{FF2B5EF4-FFF2-40B4-BE49-F238E27FC236}">
                <a16:creationId xmlns:a16="http://schemas.microsoft.com/office/drawing/2014/main" id="{ACB0A3E7-C01F-4A7B-8DB2-59FDC06AF860}"/>
              </a:ext>
            </a:extLst>
          </p:cNvPr>
          <p:cNvGrpSpPr/>
          <p:nvPr/>
        </p:nvGrpSpPr>
        <p:grpSpPr>
          <a:xfrm>
            <a:off x="4134394" y="2102069"/>
            <a:ext cx="627497" cy="627497"/>
            <a:chOff x="4217297" y="2143723"/>
            <a:chExt cx="640080" cy="640080"/>
          </a:xfrm>
        </p:grpSpPr>
        <p:sp>
          <p:nvSpPr>
            <p:cNvPr id="88" name="Oval 87">
              <a:extLst>
                <a:ext uri="{FF2B5EF4-FFF2-40B4-BE49-F238E27FC236}">
                  <a16:creationId xmlns:a16="http://schemas.microsoft.com/office/drawing/2014/main" id="{CB34D442-7293-470C-B60B-244326CF2333}"/>
                </a:ext>
              </a:extLst>
            </p:cNvPr>
            <p:cNvSpPr/>
            <p:nvPr/>
          </p:nvSpPr>
          <p:spPr bwMode="auto">
            <a:xfrm>
              <a:off x="4217297" y="2143723"/>
              <a:ext cx="640080" cy="64008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01" name="Group 200">
              <a:extLst>
                <a:ext uri="{FF2B5EF4-FFF2-40B4-BE49-F238E27FC236}">
                  <a16:creationId xmlns:a16="http://schemas.microsoft.com/office/drawing/2014/main" id="{231F7AB8-9D50-443A-8117-E784B4950D77}"/>
                </a:ext>
              </a:extLst>
            </p:cNvPr>
            <p:cNvGrpSpPr/>
            <p:nvPr/>
          </p:nvGrpSpPr>
          <p:grpSpPr>
            <a:xfrm>
              <a:off x="4280689" y="2207115"/>
              <a:ext cx="513297" cy="513297"/>
              <a:chOff x="4452509" y="919634"/>
              <a:chExt cx="523664" cy="523664"/>
            </a:xfrm>
          </p:grpSpPr>
          <p:sp>
            <p:nvSpPr>
              <p:cNvPr id="202" name="Oval 201">
                <a:extLst>
                  <a:ext uri="{FF2B5EF4-FFF2-40B4-BE49-F238E27FC236}">
                    <a16:creationId xmlns:a16="http://schemas.microsoft.com/office/drawing/2014/main" id="{E01FC9B4-7B76-4746-9C0E-125A6DCBD88E}"/>
                  </a:ext>
                </a:extLst>
              </p:cNvPr>
              <p:cNvSpPr/>
              <p:nvPr/>
            </p:nvSpPr>
            <p:spPr bwMode="auto">
              <a:xfrm rot="19620000" flipH="1">
                <a:off x="4452509" y="919634"/>
                <a:ext cx="523664" cy="52366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Temperature_med">
                <a:extLst>
                  <a:ext uri="{FF2B5EF4-FFF2-40B4-BE49-F238E27FC236}">
                    <a16:creationId xmlns:a16="http://schemas.microsoft.com/office/drawing/2014/main" id="{D2C6E296-A5B6-4806-8D52-5CE72C9685E5}"/>
                  </a:ext>
                </a:extLst>
              </p:cNvPr>
              <p:cNvSpPr>
                <a:spLocks noChangeAspect="1" noEditPoints="1"/>
              </p:cNvSpPr>
              <p:nvPr/>
            </p:nvSpPr>
            <p:spPr bwMode="auto">
              <a:xfrm>
                <a:off x="4642457" y="1001713"/>
                <a:ext cx="143770" cy="359506"/>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56" name="Group 55">
            <a:extLst>
              <a:ext uri="{FF2B5EF4-FFF2-40B4-BE49-F238E27FC236}">
                <a16:creationId xmlns:a16="http://schemas.microsoft.com/office/drawing/2014/main" id="{67889C5A-71F2-4CF4-812F-C59E0EB5D09A}"/>
              </a:ext>
            </a:extLst>
          </p:cNvPr>
          <p:cNvGrpSpPr/>
          <p:nvPr/>
        </p:nvGrpSpPr>
        <p:grpSpPr>
          <a:xfrm>
            <a:off x="1793556" y="1035940"/>
            <a:ext cx="627497" cy="627497"/>
            <a:chOff x="1829520" y="1056216"/>
            <a:chExt cx="640080" cy="640080"/>
          </a:xfrm>
        </p:grpSpPr>
        <p:sp>
          <p:nvSpPr>
            <p:cNvPr id="84" name="Oval 83">
              <a:extLst>
                <a:ext uri="{FF2B5EF4-FFF2-40B4-BE49-F238E27FC236}">
                  <a16:creationId xmlns:a16="http://schemas.microsoft.com/office/drawing/2014/main" id="{AF65203F-8195-4D06-8DB6-981CEADBAAA6}"/>
                </a:ext>
              </a:extLst>
            </p:cNvPr>
            <p:cNvSpPr/>
            <p:nvPr/>
          </p:nvSpPr>
          <p:spPr bwMode="auto">
            <a:xfrm>
              <a:off x="1829520" y="1056216"/>
              <a:ext cx="640080" cy="64008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6" name="Freeform 5">
              <a:extLst>
                <a:ext uri="{FF2B5EF4-FFF2-40B4-BE49-F238E27FC236}">
                  <a16:creationId xmlns:a16="http://schemas.microsoft.com/office/drawing/2014/main" id="{FCD89E3C-4A84-4CA2-8066-204A58FD2D71}"/>
                </a:ext>
              </a:extLst>
            </p:cNvPr>
            <p:cNvSpPr>
              <a:spLocks noEditPoints="1"/>
            </p:cNvSpPr>
            <p:nvPr/>
          </p:nvSpPr>
          <p:spPr bwMode="auto">
            <a:xfrm>
              <a:off x="1995474" y="1283554"/>
              <a:ext cx="308172" cy="18540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122" name="Oval 83">
            <a:extLst>
              <a:ext uri="{FF2B5EF4-FFF2-40B4-BE49-F238E27FC236}">
                <a16:creationId xmlns:a16="http://schemas.microsoft.com/office/drawing/2014/main" id="{44D6E8CB-AD48-40BB-B55A-08EBECC99E25}"/>
              </a:ext>
            </a:extLst>
          </p:cNvPr>
          <p:cNvSpPr>
            <a:spLocks noChangeArrowheads="1"/>
          </p:cNvSpPr>
          <p:nvPr/>
        </p:nvSpPr>
        <p:spPr bwMode="auto">
          <a:xfrm rot="20810645">
            <a:off x="5043085" y="572222"/>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0" name="Oval 83">
            <a:extLst>
              <a:ext uri="{FF2B5EF4-FFF2-40B4-BE49-F238E27FC236}">
                <a16:creationId xmlns:a16="http://schemas.microsoft.com/office/drawing/2014/main" id="{4DEF4A33-4733-4255-A3A1-2AA20651D663}"/>
              </a:ext>
            </a:extLst>
          </p:cNvPr>
          <p:cNvSpPr>
            <a:spLocks noChangeArrowheads="1"/>
          </p:cNvSpPr>
          <p:nvPr/>
        </p:nvSpPr>
        <p:spPr bwMode="auto">
          <a:xfrm rot="413718">
            <a:off x="1307184" y="2461496"/>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6" name="Oval 83">
            <a:extLst>
              <a:ext uri="{FF2B5EF4-FFF2-40B4-BE49-F238E27FC236}">
                <a16:creationId xmlns:a16="http://schemas.microsoft.com/office/drawing/2014/main" id="{31D5BCF5-F7F5-47D0-8FE9-82E45E79F73E}"/>
              </a:ext>
            </a:extLst>
          </p:cNvPr>
          <p:cNvSpPr>
            <a:spLocks noChangeArrowheads="1"/>
          </p:cNvSpPr>
          <p:nvPr/>
        </p:nvSpPr>
        <p:spPr bwMode="auto">
          <a:xfrm rot="20517812">
            <a:off x="8355186" y="4871224"/>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Oval 83">
            <a:extLst>
              <a:ext uri="{FF2B5EF4-FFF2-40B4-BE49-F238E27FC236}">
                <a16:creationId xmlns:a16="http://schemas.microsoft.com/office/drawing/2014/main" id="{CB95CDC3-0104-4443-8935-EDA21CB69E6E}"/>
              </a:ext>
            </a:extLst>
          </p:cNvPr>
          <p:cNvSpPr>
            <a:spLocks noChangeArrowheads="1"/>
          </p:cNvSpPr>
          <p:nvPr/>
        </p:nvSpPr>
        <p:spPr bwMode="auto">
          <a:xfrm rot="20713224">
            <a:off x="11563767" y="4065873"/>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6" name="Oval 83">
            <a:extLst>
              <a:ext uri="{FF2B5EF4-FFF2-40B4-BE49-F238E27FC236}">
                <a16:creationId xmlns:a16="http://schemas.microsoft.com/office/drawing/2014/main" id="{F37BE366-961B-44F2-9D07-B848DE6B814D}"/>
              </a:ext>
            </a:extLst>
          </p:cNvPr>
          <p:cNvSpPr>
            <a:spLocks noChangeArrowheads="1"/>
          </p:cNvSpPr>
          <p:nvPr/>
        </p:nvSpPr>
        <p:spPr bwMode="auto">
          <a:xfrm rot="19844427">
            <a:off x="5838801" y="5535719"/>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04" name="Oval 603">
            <a:extLst>
              <a:ext uri="{FF2B5EF4-FFF2-40B4-BE49-F238E27FC236}">
                <a16:creationId xmlns:a16="http://schemas.microsoft.com/office/drawing/2014/main" id="{77124DAA-3F06-4C2C-A22E-AB1908818C08}"/>
              </a:ext>
            </a:extLst>
          </p:cNvPr>
          <p:cNvSpPr/>
          <p:nvPr/>
        </p:nvSpPr>
        <p:spPr bwMode="auto">
          <a:xfrm rot="881455">
            <a:off x="8124285" y="335643"/>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09" name="Oval 608">
            <a:extLst>
              <a:ext uri="{FF2B5EF4-FFF2-40B4-BE49-F238E27FC236}">
                <a16:creationId xmlns:a16="http://schemas.microsoft.com/office/drawing/2014/main" id="{40E6E927-BD6D-4581-8CDA-D4918E02C533}"/>
              </a:ext>
            </a:extLst>
          </p:cNvPr>
          <p:cNvSpPr/>
          <p:nvPr/>
        </p:nvSpPr>
        <p:spPr bwMode="auto">
          <a:xfrm>
            <a:off x="9572584" y="88175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0" name="Oval 83">
            <a:extLst>
              <a:ext uri="{FF2B5EF4-FFF2-40B4-BE49-F238E27FC236}">
                <a16:creationId xmlns:a16="http://schemas.microsoft.com/office/drawing/2014/main" id="{9FCEF755-0468-49DE-895D-84EBE4C41281}"/>
              </a:ext>
            </a:extLst>
          </p:cNvPr>
          <p:cNvSpPr>
            <a:spLocks noChangeArrowheads="1"/>
          </p:cNvSpPr>
          <p:nvPr/>
        </p:nvSpPr>
        <p:spPr bwMode="auto">
          <a:xfrm rot="995314">
            <a:off x="7417256" y="18123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1" name="Oval 129">
            <a:extLst>
              <a:ext uri="{FF2B5EF4-FFF2-40B4-BE49-F238E27FC236}">
                <a16:creationId xmlns:a16="http://schemas.microsoft.com/office/drawing/2014/main" id="{867A7FD2-A942-4D97-BC46-7DD3D5DF26DE}"/>
              </a:ext>
            </a:extLst>
          </p:cNvPr>
          <p:cNvSpPr>
            <a:spLocks noChangeArrowheads="1"/>
          </p:cNvSpPr>
          <p:nvPr/>
        </p:nvSpPr>
        <p:spPr bwMode="auto">
          <a:xfrm>
            <a:off x="10858779" y="37782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2" name="Oval 621">
            <a:extLst>
              <a:ext uri="{FF2B5EF4-FFF2-40B4-BE49-F238E27FC236}">
                <a16:creationId xmlns:a16="http://schemas.microsoft.com/office/drawing/2014/main" id="{E59F3616-109D-43BA-BD45-EED0127D5694}"/>
              </a:ext>
            </a:extLst>
          </p:cNvPr>
          <p:cNvSpPr/>
          <p:nvPr/>
        </p:nvSpPr>
        <p:spPr bwMode="auto">
          <a:xfrm>
            <a:off x="11235097" y="148146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4" name="Oval 83">
            <a:extLst>
              <a:ext uri="{FF2B5EF4-FFF2-40B4-BE49-F238E27FC236}">
                <a16:creationId xmlns:a16="http://schemas.microsoft.com/office/drawing/2014/main" id="{C120AF92-C004-4EDF-A1B0-C9DE7FA76AAA}"/>
              </a:ext>
            </a:extLst>
          </p:cNvPr>
          <p:cNvSpPr>
            <a:spLocks noChangeArrowheads="1"/>
          </p:cNvSpPr>
          <p:nvPr/>
        </p:nvSpPr>
        <p:spPr bwMode="auto">
          <a:xfrm rot="1821466">
            <a:off x="2593842" y="28055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Oval 83">
            <a:extLst>
              <a:ext uri="{FF2B5EF4-FFF2-40B4-BE49-F238E27FC236}">
                <a16:creationId xmlns:a16="http://schemas.microsoft.com/office/drawing/2014/main" id="{1851D4A0-A730-49C0-88EB-0DCB3462744D}"/>
              </a:ext>
            </a:extLst>
          </p:cNvPr>
          <p:cNvSpPr>
            <a:spLocks noChangeArrowheads="1"/>
          </p:cNvSpPr>
          <p:nvPr/>
        </p:nvSpPr>
        <p:spPr bwMode="auto">
          <a:xfrm>
            <a:off x="11017151" y="6089753"/>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7" name="Oval 206">
            <a:extLst>
              <a:ext uri="{FF2B5EF4-FFF2-40B4-BE49-F238E27FC236}">
                <a16:creationId xmlns:a16="http://schemas.microsoft.com/office/drawing/2014/main" id="{B4CAA9BC-DB2A-4098-AD2E-35D27DA33611}"/>
              </a:ext>
            </a:extLst>
          </p:cNvPr>
          <p:cNvSpPr/>
          <p:nvPr/>
        </p:nvSpPr>
        <p:spPr bwMode="auto">
          <a:xfrm rot="1119278">
            <a:off x="539121" y="185089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0" name="Oval 129">
            <a:extLst>
              <a:ext uri="{FF2B5EF4-FFF2-40B4-BE49-F238E27FC236}">
                <a16:creationId xmlns:a16="http://schemas.microsoft.com/office/drawing/2014/main" id="{0D4EAB83-3C6A-47FD-8283-D392AB95CBF1}"/>
              </a:ext>
            </a:extLst>
          </p:cNvPr>
          <p:cNvSpPr>
            <a:spLocks noChangeArrowheads="1"/>
          </p:cNvSpPr>
          <p:nvPr/>
        </p:nvSpPr>
        <p:spPr bwMode="auto">
          <a:xfrm rot="965671">
            <a:off x="5092405" y="2420616"/>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1" name="Oval 83">
            <a:extLst>
              <a:ext uri="{FF2B5EF4-FFF2-40B4-BE49-F238E27FC236}">
                <a16:creationId xmlns:a16="http://schemas.microsoft.com/office/drawing/2014/main" id="{B0E17F4A-0BD8-4727-BADB-076DF73EF003}"/>
              </a:ext>
            </a:extLst>
          </p:cNvPr>
          <p:cNvSpPr>
            <a:spLocks noChangeArrowheads="1"/>
          </p:cNvSpPr>
          <p:nvPr/>
        </p:nvSpPr>
        <p:spPr bwMode="auto">
          <a:xfrm rot="18347382">
            <a:off x="10024596" y="378188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2" name="Oval 129">
            <a:extLst>
              <a:ext uri="{FF2B5EF4-FFF2-40B4-BE49-F238E27FC236}">
                <a16:creationId xmlns:a16="http://schemas.microsoft.com/office/drawing/2014/main" id="{195143C4-05BD-4D29-9061-5D8598DE25F8}"/>
              </a:ext>
            </a:extLst>
          </p:cNvPr>
          <p:cNvSpPr>
            <a:spLocks noChangeArrowheads="1"/>
          </p:cNvSpPr>
          <p:nvPr/>
        </p:nvSpPr>
        <p:spPr bwMode="auto">
          <a:xfrm rot="4287281">
            <a:off x="11130651" y="226833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8" name="Oval 129">
            <a:extLst>
              <a:ext uri="{FF2B5EF4-FFF2-40B4-BE49-F238E27FC236}">
                <a16:creationId xmlns:a16="http://schemas.microsoft.com/office/drawing/2014/main" id="{156B7475-2851-4A7A-B4C7-DA9EA9591B18}"/>
              </a:ext>
            </a:extLst>
          </p:cNvPr>
          <p:cNvSpPr>
            <a:spLocks noChangeArrowheads="1"/>
          </p:cNvSpPr>
          <p:nvPr/>
        </p:nvSpPr>
        <p:spPr bwMode="auto">
          <a:xfrm>
            <a:off x="397078" y="6249505"/>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0" name="Oval 83">
            <a:extLst>
              <a:ext uri="{FF2B5EF4-FFF2-40B4-BE49-F238E27FC236}">
                <a16:creationId xmlns:a16="http://schemas.microsoft.com/office/drawing/2014/main" id="{73C6501A-61C0-491F-9B15-975E28DB8E14}"/>
              </a:ext>
            </a:extLst>
          </p:cNvPr>
          <p:cNvSpPr>
            <a:spLocks noChangeArrowheads="1"/>
          </p:cNvSpPr>
          <p:nvPr/>
        </p:nvSpPr>
        <p:spPr bwMode="auto">
          <a:xfrm rot="19844427">
            <a:off x="8000916" y="690984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6" name="Oval 335">
            <a:extLst>
              <a:ext uri="{FF2B5EF4-FFF2-40B4-BE49-F238E27FC236}">
                <a16:creationId xmlns:a16="http://schemas.microsoft.com/office/drawing/2014/main" id="{31944A7A-9712-4A5B-A4A2-F44637704F9D}"/>
              </a:ext>
            </a:extLst>
          </p:cNvPr>
          <p:cNvSpPr/>
          <p:nvPr/>
        </p:nvSpPr>
        <p:spPr bwMode="auto">
          <a:xfrm rot="1119278">
            <a:off x="-265503" y="1082424"/>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1" name="Oval 83">
            <a:extLst>
              <a:ext uri="{FF2B5EF4-FFF2-40B4-BE49-F238E27FC236}">
                <a16:creationId xmlns:a16="http://schemas.microsoft.com/office/drawing/2014/main" id="{07A76B44-ADC6-4969-A91F-14F3BA175299}"/>
              </a:ext>
            </a:extLst>
          </p:cNvPr>
          <p:cNvSpPr>
            <a:spLocks noChangeArrowheads="1"/>
          </p:cNvSpPr>
          <p:nvPr/>
        </p:nvSpPr>
        <p:spPr bwMode="auto">
          <a:xfrm rot="19844427">
            <a:off x="1447964" y="689232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7" name="Oval 129">
            <a:extLst>
              <a:ext uri="{FF2B5EF4-FFF2-40B4-BE49-F238E27FC236}">
                <a16:creationId xmlns:a16="http://schemas.microsoft.com/office/drawing/2014/main" id="{269F7F25-3314-49CE-B4D7-7700658E6913}"/>
              </a:ext>
            </a:extLst>
          </p:cNvPr>
          <p:cNvSpPr>
            <a:spLocks noChangeArrowheads="1"/>
          </p:cNvSpPr>
          <p:nvPr/>
        </p:nvSpPr>
        <p:spPr bwMode="auto">
          <a:xfrm rot="20121350">
            <a:off x="-424142" y="5560603"/>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65" name="Oval 129">
            <a:extLst>
              <a:ext uri="{FF2B5EF4-FFF2-40B4-BE49-F238E27FC236}">
                <a16:creationId xmlns:a16="http://schemas.microsoft.com/office/drawing/2014/main" id="{934902B1-4CA0-43E3-AF4B-E48FE64F9F86}"/>
              </a:ext>
            </a:extLst>
          </p:cNvPr>
          <p:cNvSpPr>
            <a:spLocks noChangeArrowheads="1"/>
          </p:cNvSpPr>
          <p:nvPr/>
        </p:nvSpPr>
        <p:spPr bwMode="auto">
          <a:xfrm rot="20121350">
            <a:off x="2328069" y="-37798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4" name="Oval 153">
            <a:extLst>
              <a:ext uri="{FF2B5EF4-FFF2-40B4-BE49-F238E27FC236}">
                <a16:creationId xmlns:a16="http://schemas.microsoft.com/office/drawing/2014/main" id="{B21ED57A-E540-4568-95D9-7B63528E009D}"/>
              </a:ext>
            </a:extLst>
          </p:cNvPr>
          <p:cNvSpPr/>
          <p:nvPr/>
        </p:nvSpPr>
        <p:spPr bwMode="auto">
          <a:xfrm>
            <a:off x="12576893" y="3241134"/>
            <a:ext cx="2491119" cy="2561844"/>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77BD6"/>
                </a:solidFill>
                <a:effectLst/>
                <a:uLnTx/>
                <a:uFillTx/>
                <a:latin typeface="Segoe UI Semibold" panose="020B0702040204020203" pitchFamily="34" charset="0"/>
                <a:ea typeface="+mn-ea"/>
                <a:cs typeface="Segoe UI Semibold" panose="020B0702040204020203" pitchFamily="34" charset="0"/>
              </a:rPr>
              <a:t>44%</a:t>
            </a:r>
            <a:br>
              <a:rPr kumimoji="0" lang="en-US" sz="2800" b="0" i="0" u="none" strike="noStrike" kern="1200" cap="none" spc="0" normalizeH="0" baseline="0" noProof="0" dirty="0">
                <a:ln>
                  <a:noFill/>
                </a:ln>
                <a:solidFill>
                  <a:srgbClr val="FF0000"/>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of alerts are</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never investigated</a:t>
            </a:r>
          </a:p>
        </p:txBody>
      </p:sp>
      <p:grpSp>
        <p:nvGrpSpPr>
          <p:cNvPr id="54" name="Group 53">
            <a:extLst>
              <a:ext uri="{FF2B5EF4-FFF2-40B4-BE49-F238E27FC236}">
                <a16:creationId xmlns:a16="http://schemas.microsoft.com/office/drawing/2014/main" id="{DEF2DE85-8C5A-4222-808B-944707DA0AAA}"/>
              </a:ext>
            </a:extLst>
          </p:cNvPr>
          <p:cNvGrpSpPr/>
          <p:nvPr/>
        </p:nvGrpSpPr>
        <p:grpSpPr>
          <a:xfrm>
            <a:off x="6811820" y="2307729"/>
            <a:ext cx="627497" cy="627497"/>
            <a:chOff x="7004009" y="2805866"/>
            <a:chExt cx="640080" cy="640080"/>
          </a:xfrm>
        </p:grpSpPr>
        <p:sp>
          <p:nvSpPr>
            <p:cNvPr id="61" name="Oval 60">
              <a:extLst>
                <a:ext uri="{FF2B5EF4-FFF2-40B4-BE49-F238E27FC236}">
                  <a16:creationId xmlns:a16="http://schemas.microsoft.com/office/drawing/2014/main" id="{40559BF0-FEB8-4D02-814F-A9959D21E0DC}"/>
                </a:ext>
              </a:extLst>
            </p:cNvPr>
            <p:cNvSpPr/>
            <p:nvPr/>
          </p:nvSpPr>
          <p:spPr bwMode="auto">
            <a:xfrm>
              <a:off x="7004009" y="2805866"/>
              <a:ext cx="640080" cy="64008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1" name="ShoppingCart_E7BF">
              <a:extLst>
                <a:ext uri="{FF2B5EF4-FFF2-40B4-BE49-F238E27FC236}">
                  <a16:creationId xmlns:a16="http://schemas.microsoft.com/office/drawing/2014/main" id="{D09B01C7-B85F-4BF4-9687-28D792F8CCB0}"/>
                </a:ext>
              </a:extLst>
            </p:cNvPr>
            <p:cNvSpPr>
              <a:spLocks noChangeAspect="1" noEditPoints="1"/>
            </p:cNvSpPr>
            <p:nvPr/>
          </p:nvSpPr>
          <p:spPr bwMode="auto">
            <a:xfrm>
              <a:off x="7164231" y="2990004"/>
              <a:ext cx="319636" cy="271804"/>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57" name="Group 156">
            <a:extLst>
              <a:ext uri="{FF2B5EF4-FFF2-40B4-BE49-F238E27FC236}">
                <a16:creationId xmlns:a16="http://schemas.microsoft.com/office/drawing/2014/main" id="{DCAE9FA3-6D12-4AF3-BFE2-684CB34087FF}"/>
              </a:ext>
            </a:extLst>
          </p:cNvPr>
          <p:cNvGrpSpPr/>
          <p:nvPr/>
        </p:nvGrpSpPr>
        <p:grpSpPr>
          <a:xfrm>
            <a:off x="5837522" y="3136021"/>
            <a:ext cx="516955" cy="521232"/>
            <a:chOff x="830173" y="-1971952"/>
            <a:chExt cx="1803667" cy="1818589"/>
          </a:xfrm>
        </p:grpSpPr>
        <p:pic>
          <p:nvPicPr>
            <p:cNvPr id="158" name="Graphic 157">
              <a:extLst>
                <a:ext uri="{FF2B5EF4-FFF2-40B4-BE49-F238E27FC236}">
                  <a16:creationId xmlns:a16="http://schemas.microsoft.com/office/drawing/2014/main" id="{F05BB61A-A9F8-4896-AF53-2CA536DB6A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173" y="-1971952"/>
              <a:ext cx="1399873" cy="1399873"/>
            </a:xfrm>
            <a:prstGeom prst="rect">
              <a:avLst/>
            </a:prstGeom>
          </p:spPr>
        </p:pic>
        <p:sp>
          <p:nvSpPr>
            <p:cNvPr id="159" name="Rectangle: Rounded Corners 158">
              <a:extLst>
                <a:ext uri="{FF2B5EF4-FFF2-40B4-BE49-F238E27FC236}">
                  <a16:creationId xmlns:a16="http://schemas.microsoft.com/office/drawing/2014/main" id="{3ACC6A8F-4495-4618-A202-6EA26EA9AD5D}"/>
                </a:ext>
              </a:extLst>
            </p:cNvPr>
            <p:cNvSpPr/>
            <p:nvPr/>
          </p:nvSpPr>
          <p:spPr bwMode="auto">
            <a:xfrm>
              <a:off x="1573129" y="-1194036"/>
              <a:ext cx="1002492" cy="758432"/>
            </a:xfrm>
            <a:prstGeom prst="roundRect">
              <a:avLst>
                <a:gd name="adj" fmla="val 6634"/>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6" name="Graphic 175">
              <a:extLst>
                <a:ext uri="{FF2B5EF4-FFF2-40B4-BE49-F238E27FC236}">
                  <a16:creationId xmlns:a16="http://schemas.microsoft.com/office/drawing/2014/main" id="{C1DCB08B-06DE-4623-A15B-238BD77CFC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5742" y="-1241461"/>
              <a:ext cx="1088098" cy="1088098"/>
            </a:xfrm>
            <a:prstGeom prst="rect">
              <a:avLst/>
            </a:prstGeom>
          </p:spPr>
        </p:pic>
      </p:grpSp>
      <p:sp>
        <p:nvSpPr>
          <p:cNvPr id="177" name="TextBox 176">
            <a:extLst>
              <a:ext uri="{FF2B5EF4-FFF2-40B4-BE49-F238E27FC236}">
                <a16:creationId xmlns:a16="http://schemas.microsoft.com/office/drawing/2014/main" id="{B8DA0ACA-2ADE-41BD-B122-A5F3B274F7BD}"/>
              </a:ext>
            </a:extLst>
          </p:cNvPr>
          <p:cNvSpPr txBox="1"/>
          <p:nvPr/>
        </p:nvSpPr>
        <p:spPr>
          <a:xfrm>
            <a:off x="5099035" y="3531007"/>
            <a:ext cx="1993929" cy="414307"/>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3C3C41"/>
                </a:solidFill>
                <a:effectLst/>
                <a:uLnTx/>
                <a:uFillTx/>
                <a:latin typeface="Segoe UI Semibold"/>
                <a:ea typeface="+mn-ea"/>
                <a:cs typeface="+mn-cs"/>
              </a:rPr>
              <a:t>Security Operations Challenges</a:t>
            </a:r>
          </a:p>
        </p:txBody>
      </p:sp>
      <p:sp>
        <p:nvSpPr>
          <p:cNvPr id="22" name="Rectangle 21">
            <a:extLst>
              <a:ext uri="{FF2B5EF4-FFF2-40B4-BE49-F238E27FC236}">
                <a16:creationId xmlns:a16="http://schemas.microsoft.com/office/drawing/2014/main" id="{7B21F7C7-0E7B-4BE4-9A0C-707B849DD869}"/>
              </a:ext>
            </a:extLst>
          </p:cNvPr>
          <p:cNvSpPr/>
          <p:nvPr/>
        </p:nvSpPr>
        <p:spPr bwMode="auto">
          <a:xfrm>
            <a:off x="3112231" y="3111866"/>
            <a:ext cx="5967538" cy="77241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Expanding digital estate</a:t>
            </a:r>
          </a:p>
        </p:txBody>
      </p:sp>
      <p:cxnSp>
        <p:nvCxnSpPr>
          <p:cNvPr id="27" name="Sensor Citizen line">
            <a:extLst>
              <a:ext uri="{FF2B5EF4-FFF2-40B4-BE49-F238E27FC236}">
                <a16:creationId xmlns:a16="http://schemas.microsoft.com/office/drawing/2014/main" id="{81A9B224-A632-4421-B660-9E2A4EBEE4BA}"/>
              </a:ext>
            </a:extLst>
          </p:cNvPr>
          <p:cNvCxnSpPr>
            <a:cxnSpLocks/>
            <a:stCxn id="81" idx="1"/>
            <a:endCxn id="103" idx="4"/>
          </p:cNvCxnSpPr>
          <p:nvPr/>
        </p:nvCxnSpPr>
        <p:spPr>
          <a:xfrm flipV="1">
            <a:off x="8866550" y="2098752"/>
            <a:ext cx="138464" cy="207558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80" name="Oval 79">
            <a:extLst>
              <a:ext uri="{FF2B5EF4-FFF2-40B4-BE49-F238E27FC236}">
                <a16:creationId xmlns:a16="http://schemas.microsoft.com/office/drawing/2014/main" id="{6231AFDC-F226-4B71-88A3-6B4CDCEC66F0}"/>
              </a:ext>
            </a:extLst>
          </p:cNvPr>
          <p:cNvSpPr/>
          <p:nvPr/>
        </p:nvSpPr>
        <p:spPr bwMode="auto">
          <a:xfrm>
            <a:off x="8553234" y="3921278"/>
            <a:ext cx="627497" cy="627497"/>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1" name="people_12">
            <a:extLst>
              <a:ext uri="{FF2B5EF4-FFF2-40B4-BE49-F238E27FC236}">
                <a16:creationId xmlns:a16="http://schemas.microsoft.com/office/drawing/2014/main" id="{ECBA344B-84CF-498D-BB59-5117F7270590}"/>
              </a:ext>
            </a:extLst>
          </p:cNvPr>
          <p:cNvSpPr>
            <a:spLocks noChangeAspect="1" noEditPoints="1"/>
          </p:cNvSpPr>
          <p:nvPr/>
        </p:nvSpPr>
        <p:spPr bwMode="auto">
          <a:xfrm>
            <a:off x="8716583" y="4106709"/>
            <a:ext cx="300798" cy="25663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chemeClr val="tx1"/>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1A1A1A"/>
                  </a:gs>
                  <a:gs pos="100000">
                    <a:srgbClr val="1A1A1A"/>
                  </a:gs>
                </a:gsLst>
                <a:lin ang="5400000" scaled="1"/>
              </a:gradFill>
              <a:effectLst/>
              <a:uLnTx/>
              <a:uFillTx/>
              <a:latin typeface="Segoe UI Semilight"/>
              <a:ea typeface="+mn-ea"/>
              <a:cs typeface="+mn-cs"/>
            </a:endParaRPr>
          </a:p>
        </p:txBody>
      </p:sp>
      <p:sp>
        <p:nvSpPr>
          <p:cNvPr id="180" name="Oval 179">
            <a:extLst>
              <a:ext uri="{FF2B5EF4-FFF2-40B4-BE49-F238E27FC236}">
                <a16:creationId xmlns:a16="http://schemas.microsoft.com/office/drawing/2014/main" id="{640797F8-3E0F-4138-9FBC-12B80F1D7C38}"/>
              </a:ext>
            </a:extLst>
          </p:cNvPr>
          <p:cNvSpPr/>
          <p:nvPr/>
        </p:nvSpPr>
        <p:spPr bwMode="auto">
          <a:xfrm>
            <a:off x="-3008308" y="5012230"/>
            <a:ext cx="2021624" cy="2021622"/>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Too many</a:t>
            </a:r>
            <a:br>
              <a:rPr kumimoji="0" lang="en-US" sz="1372"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disconnected</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products</a:t>
            </a:r>
          </a:p>
        </p:txBody>
      </p:sp>
      <p:sp>
        <p:nvSpPr>
          <p:cNvPr id="182" name="Oval 181">
            <a:extLst>
              <a:ext uri="{FF2B5EF4-FFF2-40B4-BE49-F238E27FC236}">
                <a16:creationId xmlns:a16="http://schemas.microsoft.com/office/drawing/2014/main" id="{943568EB-280D-414F-925E-5B7ECC38B1E1}"/>
              </a:ext>
            </a:extLst>
          </p:cNvPr>
          <p:cNvSpPr/>
          <p:nvPr/>
        </p:nvSpPr>
        <p:spPr bwMode="auto">
          <a:xfrm>
            <a:off x="3104126" y="-2161583"/>
            <a:ext cx="1808368" cy="1810553"/>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77BD6"/>
                </a:solidFill>
                <a:effectLst/>
                <a:uLnTx/>
                <a:uFillTx/>
                <a:latin typeface="Segoe UI Semibold" panose="020B0702040204020203" pitchFamily="34" charset="0"/>
                <a:ea typeface="+mn-ea"/>
                <a:cs typeface="Segoe UI Semibold" panose="020B0702040204020203" pitchFamily="34" charset="0"/>
              </a:rPr>
              <a:t>76%</a:t>
            </a:r>
            <a:br>
              <a:rPr kumimoji="0" lang="en-US" sz="3600" b="0" i="0" u="none" strike="noStrike" kern="1200" cap="none" spc="0" normalizeH="0" baseline="0" noProof="0" dirty="0">
                <a:ln>
                  <a:noFill/>
                </a:ln>
                <a:solidFill>
                  <a:srgbClr val="077BD6"/>
                </a:soli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report increasing</a:t>
            </a:r>
            <a:br>
              <a:rPr kumimoji="0" lang="en-US" sz="1372"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security data*</a:t>
            </a:r>
            <a:endParaRPr kumimoji="0" lang="en-US" sz="1372" b="0" i="0" u="none" strike="noStrike" kern="1200" cap="none" spc="0" normalizeH="0" baseline="0" noProof="0" dirty="0">
              <a:ln>
                <a:noFill/>
              </a:ln>
              <a:solidFill>
                <a:srgbClr val="FF0000"/>
              </a:solidFill>
              <a:effectLst/>
              <a:uLnTx/>
              <a:uFillTx/>
              <a:latin typeface="Segoe UI Semibold" panose="020B0702040204020203" pitchFamily="34" charset="0"/>
              <a:ea typeface="+mn-ea"/>
              <a:cs typeface="Segoe UI Semibold" panose="020B0702040204020203" pitchFamily="34" charset="0"/>
            </a:endParaRPr>
          </a:p>
        </p:txBody>
      </p:sp>
      <p:sp>
        <p:nvSpPr>
          <p:cNvPr id="183" name="Oval 182">
            <a:extLst>
              <a:ext uri="{FF2B5EF4-FFF2-40B4-BE49-F238E27FC236}">
                <a16:creationId xmlns:a16="http://schemas.microsoft.com/office/drawing/2014/main" id="{F7848251-A42D-4CF7-BDD7-939BC10575EB}"/>
              </a:ext>
            </a:extLst>
          </p:cNvPr>
          <p:cNvSpPr/>
          <p:nvPr/>
        </p:nvSpPr>
        <p:spPr bwMode="auto">
          <a:xfrm>
            <a:off x="9806119" y="6943590"/>
            <a:ext cx="2021624" cy="2021622"/>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77BD6"/>
                </a:solidFill>
                <a:effectLst/>
                <a:uLnTx/>
                <a:uFillTx/>
                <a:latin typeface="Segoe UI Semibold" panose="020B0702040204020203" pitchFamily="34" charset="0"/>
                <a:ea typeface="+mn-ea"/>
                <a:cs typeface="Segoe UI Semibold" panose="020B0702040204020203" pitchFamily="34" charset="0"/>
              </a:rPr>
              <a:t>3.5M</a:t>
            </a:r>
            <a:br>
              <a:rPr kumimoji="0" lang="en-US" sz="1372" b="0" i="0" u="none" strike="noStrike" kern="1200" cap="none" spc="0" normalizeH="0" baseline="0" noProof="0" dirty="0">
                <a:ln>
                  <a:noFill/>
                </a:ln>
                <a:solidFill>
                  <a:srgbClr val="FF0000"/>
                </a:soli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unfilled security</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jobs in 2021</a:t>
            </a:r>
          </a:p>
        </p:txBody>
      </p:sp>
      <p:sp>
        <p:nvSpPr>
          <p:cNvPr id="185" name="Oval 184">
            <a:extLst>
              <a:ext uri="{FF2B5EF4-FFF2-40B4-BE49-F238E27FC236}">
                <a16:creationId xmlns:a16="http://schemas.microsoft.com/office/drawing/2014/main" id="{ED6AF23B-9691-4F30-AC82-5C5CE994CF82}"/>
              </a:ext>
            </a:extLst>
          </p:cNvPr>
          <p:cNvSpPr/>
          <p:nvPr/>
        </p:nvSpPr>
        <p:spPr bwMode="auto">
          <a:xfrm>
            <a:off x="6135414" y="7167218"/>
            <a:ext cx="1518197" cy="1518197"/>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Lack of</a:t>
            </a:r>
            <a:br>
              <a:rPr kumimoji="0" lang="en-US" sz="1372"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automation</a:t>
            </a:r>
          </a:p>
        </p:txBody>
      </p:sp>
      <p:sp>
        <p:nvSpPr>
          <p:cNvPr id="186" name="Oval 185">
            <a:extLst>
              <a:ext uri="{FF2B5EF4-FFF2-40B4-BE49-F238E27FC236}">
                <a16:creationId xmlns:a16="http://schemas.microsoft.com/office/drawing/2014/main" id="{E706C022-D574-43CA-954A-135155B0B369}"/>
              </a:ext>
            </a:extLst>
          </p:cNvPr>
          <p:cNvSpPr/>
          <p:nvPr/>
        </p:nvSpPr>
        <p:spPr bwMode="auto">
          <a:xfrm>
            <a:off x="7297095" y="-2111213"/>
            <a:ext cx="1823038" cy="1823036"/>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IT deployment &amp; </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maintenance </a:t>
            </a:r>
          </a:p>
        </p:txBody>
      </p:sp>
      <p:sp>
        <p:nvSpPr>
          <p:cNvPr id="190" name="Oval 189">
            <a:extLst>
              <a:ext uri="{FF2B5EF4-FFF2-40B4-BE49-F238E27FC236}">
                <a16:creationId xmlns:a16="http://schemas.microsoft.com/office/drawing/2014/main" id="{5FA3F6A5-1144-4F40-9725-9C47E7265B5D}"/>
              </a:ext>
            </a:extLst>
          </p:cNvPr>
          <p:cNvSpPr/>
          <p:nvPr/>
        </p:nvSpPr>
        <p:spPr bwMode="auto">
          <a:xfrm>
            <a:off x="-2282765" y="316986"/>
            <a:ext cx="1847645" cy="1847645"/>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Sophistication</a:t>
            </a:r>
            <a:br>
              <a:rPr kumimoji="0" lang="en-US" sz="1372"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of threats</a:t>
            </a:r>
          </a:p>
        </p:txBody>
      </p:sp>
      <p:sp>
        <p:nvSpPr>
          <p:cNvPr id="191" name="Oval 129">
            <a:extLst>
              <a:ext uri="{FF2B5EF4-FFF2-40B4-BE49-F238E27FC236}">
                <a16:creationId xmlns:a16="http://schemas.microsoft.com/office/drawing/2014/main" id="{BDD2B57B-ED70-4DB5-B2BA-1F02E9E075E6}"/>
              </a:ext>
            </a:extLst>
          </p:cNvPr>
          <p:cNvSpPr>
            <a:spLocks noChangeArrowheads="1"/>
          </p:cNvSpPr>
          <p:nvPr/>
        </p:nvSpPr>
        <p:spPr bwMode="auto">
          <a:xfrm>
            <a:off x="4427850" y="411418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2" name="Oval 129">
            <a:extLst>
              <a:ext uri="{FF2B5EF4-FFF2-40B4-BE49-F238E27FC236}">
                <a16:creationId xmlns:a16="http://schemas.microsoft.com/office/drawing/2014/main" id="{053741AD-2C31-4362-BB7C-4C0E93D3B1BF}"/>
              </a:ext>
            </a:extLst>
          </p:cNvPr>
          <p:cNvSpPr>
            <a:spLocks noChangeArrowheads="1"/>
          </p:cNvSpPr>
          <p:nvPr/>
        </p:nvSpPr>
        <p:spPr bwMode="auto">
          <a:xfrm rot="597571">
            <a:off x="6624096" y="4256806"/>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4" name="Oval 83">
            <a:extLst>
              <a:ext uri="{FF2B5EF4-FFF2-40B4-BE49-F238E27FC236}">
                <a16:creationId xmlns:a16="http://schemas.microsoft.com/office/drawing/2014/main" id="{C4558429-7A7C-4CAA-9365-8185BEA7D809}"/>
              </a:ext>
            </a:extLst>
          </p:cNvPr>
          <p:cNvSpPr>
            <a:spLocks noChangeArrowheads="1"/>
          </p:cNvSpPr>
          <p:nvPr/>
        </p:nvSpPr>
        <p:spPr bwMode="auto">
          <a:xfrm>
            <a:off x="4012229" y="587764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5" name="Oval 83">
            <a:extLst>
              <a:ext uri="{FF2B5EF4-FFF2-40B4-BE49-F238E27FC236}">
                <a16:creationId xmlns:a16="http://schemas.microsoft.com/office/drawing/2014/main" id="{B45FA010-F72C-4B0F-88EA-DB9D3FE423C2}"/>
              </a:ext>
            </a:extLst>
          </p:cNvPr>
          <p:cNvSpPr>
            <a:spLocks noChangeArrowheads="1"/>
          </p:cNvSpPr>
          <p:nvPr/>
        </p:nvSpPr>
        <p:spPr bwMode="auto">
          <a:xfrm>
            <a:off x="670558" y="4456582"/>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86130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7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157"/>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P spid="177" grpId="0"/>
      <p:bldP spid="2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Energy City line">
            <a:extLst>
              <a:ext uri="{FF2B5EF4-FFF2-40B4-BE49-F238E27FC236}">
                <a16:creationId xmlns:a16="http://schemas.microsoft.com/office/drawing/2014/main" id="{91D6D830-DBD6-40D8-819A-1EF323DB35B7}"/>
              </a:ext>
            </a:extLst>
          </p:cNvPr>
          <p:cNvCxnSpPr>
            <a:cxnSpLocks/>
            <a:stCxn id="38" idx="3"/>
          </p:cNvCxnSpPr>
          <p:nvPr/>
        </p:nvCxnSpPr>
        <p:spPr>
          <a:xfrm flipH="1">
            <a:off x="-87715" y="3070832"/>
            <a:ext cx="373102" cy="304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5" name="Energy City line">
            <a:extLst>
              <a:ext uri="{FF2B5EF4-FFF2-40B4-BE49-F238E27FC236}">
                <a16:creationId xmlns:a16="http://schemas.microsoft.com/office/drawing/2014/main" id="{90FAA26A-5112-42F8-9583-963124F190EC}"/>
              </a:ext>
            </a:extLst>
          </p:cNvPr>
          <p:cNvCxnSpPr>
            <a:cxnSpLocks/>
            <a:endCxn id="38" idx="6"/>
          </p:cNvCxnSpPr>
          <p:nvPr/>
        </p:nvCxnSpPr>
        <p:spPr>
          <a:xfrm flipH="1" flipV="1">
            <a:off x="449990" y="3052354"/>
            <a:ext cx="1461966" cy="318736"/>
          </a:xfrm>
          <a:prstGeom prst="line">
            <a:avLst/>
          </a:prstGeom>
          <a:noFill/>
          <a:ln w="25400" cap="flat">
            <a:solidFill>
              <a:srgbClr val="D2D2D2"/>
            </a:solidFill>
            <a:prstDash val="solid"/>
            <a:miter lim="800000"/>
            <a:headEnd type="oval"/>
            <a:tailEnd/>
          </a:ln>
          <a:extLst>
            <a:ext uri="{909E8E84-426E-40DD-AFC4-6F175D3DCCD1}">
              <a14:hiddenFill xmlns:a14="http://schemas.microsoft.com/office/drawing/2010/main">
                <a:noFill/>
              </a14:hiddenFill>
            </a:ext>
          </a:extLst>
        </p:spPr>
      </p:cxnSp>
      <p:cxnSp>
        <p:nvCxnSpPr>
          <p:cNvPr id="6" name="Energy City line">
            <a:extLst>
              <a:ext uri="{FF2B5EF4-FFF2-40B4-BE49-F238E27FC236}">
                <a16:creationId xmlns:a16="http://schemas.microsoft.com/office/drawing/2014/main" id="{5DEE6E06-8B18-441B-B91C-AF0E10BC7C3C}"/>
              </a:ext>
            </a:extLst>
          </p:cNvPr>
          <p:cNvCxnSpPr>
            <a:cxnSpLocks/>
          </p:cNvCxnSpPr>
          <p:nvPr/>
        </p:nvCxnSpPr>
        <p:spPr>
          <a:xfrm flipH="1">
            <a:off x="1140358" y="6245238"/>
            <a:ext cx="854545" cy="77879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7" name="Energy City line">
            <a:extLst>
              <a:ext uri="{FF2B5EF4-FFF2-40B4-BE49-F238E27FC236}">
                <a16:creationId xmlns:a16="http://schemas.microsoft.com/office/drawing/2014/main" id="{4845D744-00A9-428E-A873-A75A459312A1}"/>
              </a:ext>
            </a:extLst>
          </p:cNvPr>
          <p:cNvCxnSpPr>
            <a:cxnSpLocks/>
            <a:stCxn id="20" idx="14"/>
            <a:endCxn id="35" idx="4"/>
          </p:cNvCxnSpPr>
          <p:nvPr/>
        </p:nvCxnSpPr>
        <p:spPr>
          <a:xfrm>
            <a:off x="1763095" y="4735278"/>
            <a:ext cx="223038" cy="16133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8" name="Energy City line">
            <a:extLst>
              <a:ext uri="{FF2B5EF4-FFF2-40B4-BE49-F238E27FC236}">
                <a16:creationId xmlns:a16="http://schemas.microsoft.com/office/drawing/2014/main" id="{163ADCBE-01DB-41E3-B8D4-C4FD226DB2C7}"/>
              </a:ext>
            </a:extLst>
          </p:cNvPr>
          <p:cNvCxnSpPr>
            <a:cxnSpLocks/>
            <a:stCxn id="27" idx="2"/>
          </p:cNvCxnSpPr>
          <p:nvPr/>
        </p:nvCxnSpPr>
        <p:spPr>
          <a:xfrm>
            <a:off x="831511" y="2233164"/>
            <a:ext cx="1080445" cy="111452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 name="Energy City line">
            <a:extLst>
              <a:ext uri="{FF2B5EF4-FFF2-40B4-BE49-F238E27FC236}">
                <a16:creationId xmlns:a16="http://schemas.microsoft.com/office/drawing/2014/main" id="{BADAA620-8629-44F1-9323-36B51A509CA9}"/>
              </a:ext>
            </a:extLst>
          </p:cNvPr>
          <p:cNvCxnSpPr>
            <a:cxnSpLocks/>
          </p:cNvCxnSpPr>
          <p:nvPr/>
        </p:nvCxnSpPr>
        <p:spPr>
          <a:xfrm>
            <a:off x="397810" y="5022362"/>
            <a:ext cx="768163" cy="74620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0" name="Energy City line">
            <a:extLst>
              <a:ext uri="{FF2B5EF4-FFF2-40B4-BE49-F238E27FC236}">
                <a16:creationId xmlns:a16="http://schemas.microsoft.com/office/drawing/2014/main" id="{46D7B7EC-E496-4228-9DC1-D73AD664E418}"/>
              </a:ext>
            </a:extLst>
          </p:cNvPr>
          <p:cNvCxnSpPr>
            <a:cxnSpLocks/>
          </p:cNvCxnSpPr>
          <p:nvPr/>
        </p:nvCxnSpPr>
        <p:spPr>
          <a:xfrm flipV="1">
            <a:off x="403225" y="4698131"/>
            <a:ext cx="1291659" cy="29174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2" name="Energy City line">
            <a:extLst>
              <a:ext uri="{FF2B5EF4-FFF2-40B4-BE49-F238E27FC236}">
                <a16:creationId xmlns:a16="http://schemas.microsoft.com/office/drawing/2014/main" id="{FCDF5A9E-7E9B-486F-8196-06781B8574A9}"/>
              </a:ext>
            </a:extLst>
          </p:cNvPr>
          <p:cNvCxnSpPr>
            <a:cxnSpLocks/>
            <a:endCxn id="37" idx="0"/>
          </p:cNvCxnSpPr>
          <p:nvPr/>
        </p:nvCxnSpPr>
        <p:spPr>
          <a:xfrm flipH="1">
            <a:off x="400471" y="3384119"/>
            <a:ext cx="1511485" cy="154022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3" name="Energy City line">
            <a:extLst>
              <a:ext uri="{FF2B5EF4-FFF2-40B4-BE49-F238E27FC236}">
                <a16:creationId xmlns:a16="http://schemas.microsoft.com/office/drawing/2014/main" id="{25AE9E31-729B-4B8E-A3FC-36A4AFE28F48}"/>
              </a:ext>
            </a:extLst>
          </p:cNvPr>
          <p:cNvCxnSpPr>
            <a:cxnSpLocks/>
            <a:stCxn id="34" idx="3"/>
          </p:cNvCxnSpPr>
          <p:nvPr/>
        </p:nvCxnSpPr>
        <p:spPr>
          <a:xfrm flipH="1">
            <a:off x="854617" y="1653603"/>
            <a:ext cx="950831" cy="56072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14" name="04R">
            <a:extLst>
              <a:ext uri="{FF2B5EF4-FFF2-40B4-BE49-F238E27FC236}">
                <a16:creationId xmlns:a16="http://schemas.microsoft.com/office/drawing/2014/main" id="{644502B9-4AA4-4633-B251-95FDC4A0AD4E}"/>
              </a:ext>
            </a:extLst>
          </p:cNvPr>
          <p:cNvSpPr/>
          <p:nvPr/>
        </p:nvSpPr>
        <p:spPr bwMode="auto">
          <a:xfrm>
            <a:off x="2786267" y="2999928"/>
            <a:ext cx="5088192" cy="85814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a:ln w="3175">
                  <a:noFill/>
                </a:ln>
                <a:solidFill>
                  <a:srgbClr val="2F2F2F"/>
                </a:solidFill>
                <a:effectLst/>
                <a:uLnTx/>
                <a:uFillTx/>
                <a:latin typeface="Segoe UI Semibold"/>
                <a:ea typeface="+mn-ea"/>
                <a:cs typeface="Segoe UI Semilight" panose="020B0402040204020203" pitchFamily="34" charset="0"/>
              </a:rPr>
              <a:t>Incidents</a:t>
            </a:r>
          </a:p>
        </p:txBody>
      </p:sp>
      <p:grpSp>
        <p:nvGrpSpPr>
          <p:cNvPr id="15" name="Group 14">
            <a:extLst>
              <a:ext uri="{FF2B5EF4-FFF2-40B4-BE49-F238E27FC236}">
                <a16:creationId xmlns:a16="http://schemas.microsoft.com/office/drawing/2014/main" id="{34248523-8155-4378-83DC-60A222B7937A}"/>
              </a:ext>
            </a:extLst>
          </p:cNvPr>
          <p:cNvGrpSpPr/>
          <p:nvPr/>
        </p:nvGrpSpPr>
        <p:grpSpPr>
          <a:xfrm>
            <a:off x="901854" y="5395643"/>
            <a:ext cx="494604" cy="494604"/>
            <a:chOff x="4498330" y="437396"/>
            <a:chExt cx="910036" cy="910036"/>
          </a:xfrm>
        </p:grpSpPr>
        <p:sp>
          <p:nvSpPr>
            <p:cNvPr id="16" name="Oval 15">
              <a:extLst>
                <a:ext uri="{FF2B5EF4-FFF2-40B4-BE49-F238E27FC236}">
                  <a16:creationId xmlns:a16="http://schemas.microsoft.com/office/drawing/2014/main" id="{59B5C756-0C34-4B43-B0FD-0FFCEC3524C8}"/>
                </a:ext>
              </a:extLst>
            </p:cNvPr>
            <p:cNvSpPr/>
            <p:nvPr/>
          </p:nvSpPr>
          <p:spPr bwMode="auto">
            <a:xfrm>
              <a:off x="4498330"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gear" title="Icon of a gear surrounded by a circle with lines of varying length">
              <a:extLst>
                <a:ext uri="{FF2B5EF4-FFF2-40B4-BE49-F238E27FC236}">
                  <a16:creationId xmlns:a16="http://schemas.microsoft.com/office/drawing/2014/main" id="{C5AD3CDE-ED73-42BA-8CF5-6DD296C485C8}"/>
                </a:ext>
              </a:extLst>
            </p:cNvPr>
            <p:cNvSpPr>
              <a:spLocks noChangeAspect="1" noEditPoints="1"/>
            </p:cNvSpPr>
            <p:nvPr/>
          </p:nvSpPr>
          <p:spPr bwMode="auto">
            <a:xfrm>
              <a:off x="4692135" y="627905"/>
              <a:ext cx="522426" cy="52901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29" name="Energy City line">
            <a:extLst>
              <a:ext uri="{FF2B5EF4-FFF2-40B4-BE49-F238E27FC236}">
                <a16:creationId xmlns:a16="http://schemas.microsoft.com/office/drawing/2014/main" id="{A229EDAC-1150-4C6A-B093-AEEB1F820FFB}"/>
              </a:ext>
            </a:extLst>
          </p:cNvPr>
          <p:cNvCxnSpPr>
            <a:cxnSpLocks/>
          </p:cNvCxnSpPr>
          <p:nvPr/>
        </p:nvCxnSpPr>
        <p:spPr>
          <a:xfrm>
            <a:off x="703568" y="651244"/>
            <a:ext cx="1159609" cy="9328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30" name="Energy City line">
            <a:extLst>
              <a:ext uri="{FF2B5EF4-FFF2-40B4-BE49-F238E27FC236}">
                <a16:creationId xmlns:a16="http://schemas.microsoft.com/office/drawing/2014/main" id="{723D0A03-21C0-44D1-BEBD-53617A8CEF8C}"/>
              </a:ext>
            </a:extLst>
          </p:cNvPr>
          <p:cNvCxnSpPr>
            <a:cxnSpLocks/>
          </p:cNvCxnSpPr>
          <p:nvPr/>
        </p:nvCxnSpPr>
        <p:spPr>
          <a:xfrm flipV="1">
            <a:off x="686574" y="-43937"/>
            <a:ext cx="168043" cy="6297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grpSp>
        <p:nvGrpSpPr>
          <p:cNvPr id="31" name="Group 30">
            <a:extLst>
              <a:ext uri="{FF2B5EF4-FFF2-40B4-BE49-F238E27FC236}">
                <a16:creationId xmlns:a16="http://schemas.microsoft.com/office/drawing/2014/main" id="{57B86F12-A792-4311-BFFB-1065266A7858}"/>
              </a:ext>
            </a:extLst>
          </p:cNvPr>
          <p:cNvGrpSpPr/>
          <p:nvPr/>
        </p:nvGrpSpPr>
        <p:grpSpPr>
          <a:xfrm>
            <a:off x="1043823" y="882785"/>
            <a:ext cx="494604" cy="494604"/>
            <a:chOff x="955596" y="437396"/>
            <a:chExt cx="910036" cy="910036"/>
          </a:xfrm>
        </p:grpSpPr>
        <p:sp>
          <p:nvSpPr>
            <p:cNvPr id="32" name="Oval 31">
              <a:extLst>
                <a:ext uri="{FF2B5EF4-FFF2-40B4-BE49-F238E27FC236}">
                  <a16:creationId xmlns:a16="http://schemas.microsoft.com/office/drawing/2014/main" id="{1C5773E2-336F-4440-A50D-6A71C516E3C1}"/>
                </a:ext>
              </a:extLst>
            </p:cNvPr>
            <p:cNvSpPr/>
            <p:nvPr/>
          </p:nvSpPr>
          <p:spPr bwMode="auto">
            <a:xfrm>
              <a:off x="955596"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binoculars" title="Icon of binoculars">
              <a:extLst>
                <a:ext uri="{FF2B5EF4-FFF2-40B4-BE49-F238E27FC236}">
                  <a16:creationId xmlns:a16="http://schemas.microsoft.com/office/drawing/2014/main" id="{A6FF7359-B6FE-4829-9922-A62828CF4736}"/>
                </a:ext>
              </a:extLst>
            </p:cNvPr>
            <p:cNvSpPr>
              <a:spLocks noChangeAspect="1" noEditPoints="1"/>
            </p:cNvSpPr>
            <p:nvPr/>
          </p:nvSpPr>
          <p:spPr bwMode="auto">
            <a:xfrm>
              <a:off x="1160945" y="658597"/>
              <a:ext cx="499338" cy="467634"/>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4" name="Oval 129">
            <a:extLst>
              <a:ext uri="{FF2B5EF4-FFF2-40B4-BE49-F238E27FC236}">
                <a16:creationId xmlns:a16="http://schemas.microsoft.com/office/drawing/2014/main" id="{DE5FA729-7308-4FB8-AB0C-69982D6E01EA}"/>
              </a:ext>
            </a:extLst>
          </p:cNvPr>
          <p:cNvSpPr>
            <a:spLocks noChangeArrowheads="1"/>
          </p:cNvSpPr>
          <p:nvPr/>
        </p:nvSpPr>
        <p:spPr bwMode="auto">
          <a:xfrm rot="965671">
            <a:off x="1794280" y="15206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 name="Oval 129">
            <a:extLst>
              <a:ext uri="{FF2B5EF4-FFF2-40B4-BE49-F238E27FC236}">
                <a16:creationId xmlns:a16="http://schemas.microsoft.com/office/drawing/2014/main" id="{7683957E-374E-4315-A8B9-4F181CD03A9C}"/>
              </a:ext>
            </a:extLst>
          </p:cNvPr>
          <p:cNvSpPr>
            <a:spLocks noChangeArrowheads="1"/>
          </p:cNvSpPr>
          <p:nvPr/>
        </p:nvSpPr>
        <p:spPr bwMode="auto">
          <a:xfrm rot="21402438">
            <a:off x="1891341" y="616951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6" name="Oval 129">
            <a:extLst>
              <a:ext uri="{FF2B5EF4-FFF2-40B4-BE49-F238E27FC236}">
                <a16:creationId xmlns:a16="http://schemas.microsoft.com/office/drawing/2014/main" id="{E763C2B3-9161-4E90-9544-5A6FCE66A594}"/>
              </a:ext>
            </a:extLst>
          </p:cNvPr>
          <p:cNvSpPr>
            <a:spLocks noChangeArrowheads="1"/>
          </p:cNvSpPr>
          <p:nvPr/>
        </p:nvSpPr>
        <p:spPr bwMode="auto">
          <a:xfrm rot="965671">
            <a:off x="581507" y="5259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 name="Oval 129">
            <a:extLst>
              <a:ext uri="{FF2B5EF4-FFF2-40B4-BE49-F238E27FC236}">
                <a16:creationId xmlns:a16="http://schemas.microsoft.com/office/drawing/2014/main" id="{442A613E-54D0-421B-819F-C0D1AF2D1B0D}"/>
              </a:ext>
            </a:extLst>
          </p:cNvPr>
          <p:cNvSpPr>
            <a:spLocks noChangeArrowheads="1"/>
          </p:cNvSpPr>
          <p:nvPr/>
        </p:nvSpPr>
        <p:spPr bwMode="auto">
          <a:xfrm rot="1440981">
            <a:off x="274344" y="491657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 name="Oval 129">
            <a:extLst>
              <a:ext uri="{FF2B5EF4-FFF2-40B4-BE49-F238E27FC236}">
                <a16:creationId xmlns:a16="http://schemas.microsoft.com/office/drawing/2014/main" id="{54375E93-5268-477A-8C5D-2BC67A93440E}"/>
              </a:ext>
            </a:extLst>
          </p:cNvPr>
          <p:cNvSpPr>
            <a:spLocks noChangeArrowheads="1"/>
          </p:cNvSpPr>
          <p:nvPr/>
        </p:nvSpPr>
        <p:spPr bwMode="auto">
          <a:xfrm rot="965671">
            <a:off x="274219" y="293786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D2504B59-0B33-4A26-BADD-EE84C632DBA2}"/>
              </a:ext>
            </a:extLst>
          </p:cNvPr>
          <p:cNvGrpSpPr/>
          <p:nvPr/>
        </p:nvGrpSpPr>
        <p:grpSpPr>
          <a:xfrm>
            <a:off x="1368505" y="2781518"/>
            <a:ext cx="1288600" cy="1288596"/>
            <a:chOff x="1368505" y="2781518"/>
            <a:chExt cx="1288600" cy="1288596"/>
          </a:xfrm>
        </p:grpSpPr>
        <p:sp>
          <p:nvSpPr>
            <p:cNvPr id="40" name="Oval 39">
              <a:extLst>
                <a:ext uri="{FF2B5EF4-FFF2-40B4-BE49-F238E27FC236}">
                  <a16:creationId xmlns:a16="http://schemas.microsoft.com/office/drawing/2014/main" id="{37C775C1-4084-4718-909D-C4A07810639D}"/>
                </a:ext>
              </a:extLst>
            </p:cNvPr>
            <p:cNvSpPr/>
            <p:nvPr/>
          </p:nvSpPr>
          <p:spPr bwMode="auto">
            <a:xfrm>
              <a:off x="1368505" y="2781518"/>
              <a:ext cx="1288600" cy="1288596"/>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target_2" title="Icon of a target with an arrow hitting the bullseye">
              <a:extLst>
                <a:ext uri="{FF2B5EF4-FFF2-40B4-BE49-F238E27FC236}">
                  <a16:creationId xmlns:a16="http://schemas.microsoft.com/office/drawing/2014/main" id="{B8C6BAF8-AE7B-43F0-A820-05208085B96D}"/>
                </a:ext>
              </a:extLst>
            </p:cNvPr>
            <p:cNvSpPr>
              <a:spLocks noChangeAspect="1" noEditPoints="1"/>
            </p:cNvSpPr>
            <p:nvPr/>
          </p:nvSpPr>
          <p:spPr bwMode="auto">
            <a:xfrm>
              <a:off x="1652272" y="3066722"/>
              <a:ext cx="721066" cy="718188"/>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25400" cap="flat">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9FCAEDAC-1A69-45D0-9C1D-14F537BA6E37}"/>
              </a:ext>
            </a:extLst>
          </p:cNvPr>
          <p:cNvGrpSpPr/>
          <p:nvPr/>
        </p:nvGrpSpPr>
        <p:grpSpPr>
          <a:xfrm>
            <a:off x="1538427" y="4485641"/>
            <a:ext cx="494604" cy="494604"/>
            <a:chOff x="587529" y="1945831"/>
            <a:chExt cx="494604" cy="494604"/>
          </a:xfrm>
        </p:grpSpPr>
        <p:sp>
          <p:nvSpPr>
            <p:cNvPr id="62" name="Oval 61">
              <a:extLst>
                <a:ext uri="{FF2B5EF4-FFF2-40B4-BE49-F238E27FC236}">
                  <a16:creationId xmlns:a16="http://schemas.microsoft.com/office/drawing/2014/main" id="{9495772E-E71E-4FC1-B6A5-1737B81AA00F}"/>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3" name="Group 62">
              <a:extLst>
                <a:ext uri="{FF2B5EF4-FFF2-40B4-BE49-F238E27FC236}">
                  <a16:creationId xmlns:a16="http://schemas.microsoft.com/office/drawing/2014/main" id="{C26DCAE5-3E30-4D47-BD1D-758645222909}"/>
                </a:ext>
              </a:extLst>
            </p:cNvPr>
            <p:cNvGrpSpPr/>
            <p:nvPr/>
          </p:nvGrpSpPr>
          <p:grpSpPr>
            <a:xfrm>
              <a:off x="703568" y="2056528"/>
              <a:ext cx="259340" cy="252832"/>
              <a:chOff x="783093" y="-2783562"/>
              <a:chExt cx="1002275" cy="977133"/>
            </a:xfrm>
          </p:grpSpPr>
          <p:sp>
            <p:nvSpPr>
              <p:cNvPr id="64" name="Rectangle 63">
                <a:extLst>
                  <a:ext uri="{FF2B5EF4-FFF2-40B4-BE49-F238E27FC236}">
                    <a16:creationId xmlns:a16="http://schemas.microsoft.com/office/drawing/2014/main" id="{5F4D4808-244A-4318-8442-3E8E676FF410}"/>
                  </a:ext>
                </a:extLst>
              </p:cNvPr>
              <p:cNvSpPr>
                <a:spLocks noChangeArrowheads="1"/>
              </p:cNvSpPr>
              <p:nvPr/>
            </p:nvSpPr>
            <p:spPr bwMode="auto">
              <a:xfrm>
                <a:off x="783093" y="-2403620"/>
                <a:ext cx="835705" cy="597191"/>
              </a:xfrm>
              <a:prstGeom prst="rect">
                <a:avLst/>
              </a:pr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5" name="Line 5">
                <a:extLst>
                  <a:ext uri="{FF2B5EF4-FFF2-40B4-BE49-F238E27FC236}">
                    <a16:creationId xmlns:a16="http://schemas.microsoft.com/office/drawing/2014/main" id="{392F04DC-6351-4FC8-9CFC-A7265874A402}"/>
                  </a:ext>
                </a:extLst>
              </p:cNvPr>
              <p:cNvSpPr>
                <a:spLocks noChangeShapeType="1"/>
              </p:cNvSpPr>
              <p:nvPr/>
            </p:nvSpPr>
            <p:spPr bwMode="auto">
              <a:xfrm flipH="1">
                <a:off x="1074805" y="-2390191"/>
                <a:ext cx="4696" cy="581288"/>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6" name="Line 6">
                <a:extLst>
                  <a:ext uri="{FF2B5EF4-FFF2-40B4-BE49-F238E27FC236}">
                    <a16:creationId xmlns:a16="http://schemas.microsoft.com/office/drawing/2014/main" id="{8B5AEFED-3D84-4183-ACDC-1CCB91E0F44E}"/>
                  </a:ext>
                </a:extLst>
              </p:cNvPr>
              <p:cNvSpPr>
                <a:spLocks noChangeShapeType="1"/>
              </p:cNvSpPr>
              <p:nvPr/>
            </p:nvSpPr>
            <p:spPr bwMode="auto">
              <a:xfrm>
                <a:off x="1322388" y="-2403622"/>
                <a:ext cx="0" cy="594717"/>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7" name="Line 7">
                <a:extLst>
                  <a:ext uri="{FF2B5EF4-FFF2-40B4-BE49-F238E27FC236}">
                    <a16:creationId xmlns:a16="http://schemas.microsoft.com/office/drawing/2014/main" id="{A6E351EC-BFDB-41E6-B888-EC348D29DA31}"/>
                  </a:ext>
                </a:extLst>
              </p:cNvPr>
              <p:cNvSpPr>
                <a:spLocks noChangeShapeType="1"/>
              </p:cNvSpPr>
              <p:nvPr/>
            </p:nvSpPr>
            <p:spPr bwMode="auto">
              <a:xfrm>
                <a:off x="783094" y="-2250798"/>
                <a:ext cx="833884"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8" name="Line 8">
                <a:extLst>
                  <a:ext uri="{FF2B5EF4-FFF2-40B4-BE49-F238E27FC236}">
                    <a16:creationId xmlns:a16="http://schemas.microsoft.com/office/drawing/2014/main" id="{68513CC9-596A-4158-BCEA-965993039CD2}"/>
                  </a:ext>
                </a:extLst>
              </p:cNvPr>
              <p:cNvSpPr>
                <a:spLocks noChangeShapeType="1"/>
              </p:cNvSpPr>
              <p:nvPr/>
            </p:nvSpPr>
            <p:spPr bwMode="auto">
              <a:xfrm>
                <a:off x="783093" y="-2104707"/>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9" name="Line 9">
                <a:extLst>
                  <a:ext uri="{FF2B5EF4-FFF2-40B4-BE49-F238E27FC236}">
                    <a16:creationId xmlns:a16="http://schemas.microsoft.com/office/drawing/2014/main" id="{51329AF8-1C55-4CBE-8D4C-E6C942EE25AC}"/>
                  </a:ext>
                </a:extLst>
              </p:cNvPr>
              <p:cNvSpPr>
                <a:spLocks noChangeShapeType="1"/>
              </p:cNvSpPr>
              <p:nvPr/>
            </p:nvSpPr>
            <p:spPr bwMode="auto">
              <a:xfrm>
                <a:off x="783093" y="-1949413"/>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70" name="Freeform 10">
                <a:extLst>
                  <a:ext uri="{FF2B5EF4-FFF2-40B4-BE49-F238E27FC236}">
                    <a16:creationId xmlns:a16="http://schemas.microsoft.com/office/drawing/2014/main" id="{4486E8E9-C2E9-4AC2-B894-6BD37F6C063C}"/>
                  </a:ext>
                </a:extLst>
              </p:cNvPr>
              <p:cNvSpPr>
                <a:spLocks/>
              </p:cNvSpPr>
              <p:nvPr/>
            </p:nvSpPr>
            <p:spPr bwMode="auto">
              <a:xfrm>
                <a:off x="951484" y="-2783562"/>
                <a:ext cx="833884" cy="653631"/>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46" name="Oval 45">
            <a:extLst>
              <a:ext uri="{FF2B5EF4-FFF2-40B4-BE49-F238E27FC236}">
                <a16:creationId xmlns:a16="http://schemas.microsoft.com/office/drawing/2014/main" id="{90CA984A-93E4-448C-8423-79C0FBA280EB}"/>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7" name="brain_2" title="Icon of a brain with circles and connection lines inside">
            <a:extLst>
              <a:ext uri="{FF2B5EF4-FFF2-40B4-BE49-F238E27FC236}">
                <a16:creationId xmlns:a16="http://schemas.microsoft.com/office/drawing/2014/main" id="{F7FEE42C-1B23-4F14-A32B-D6069D3F892E}"/>
              </a:ext>
            </a:extLst>
          </p:cNvPr>
          <p:cNvSpPr>
            <a:spLocks noChangeAspect="1" noEditPoints="1"/>
          </p:cNvSpPr>
          <p:nvPr/>
        </p:nvSpPr>
        <p:spPr bwMode="auto">
          <a:xfrm>
            <a:off x="632368" y="2057925"/>
            <a:ext cx="402311" cy="26976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2700" cap="sq">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15723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5435189F-E437-40EC-9ECC-93A879A8812F}"/>
              </a:ext>
            </a:extLst>
          </p:cNvPr>
          <p:cNvSpPr>
            <a:spLocks noGrp="1"/>
          </p:cNvSpPr>
          <p:nvPr>
            <p:ph type="title"/>
          </p:nvPr>
        </p:nvSpPr>
        <p:spPr>
          <a:xfrm>
            <a:off x="1527175" y="457200"/>
            <a:ext cx="10079608" cy="492443"/>
          </a:xfrm>
        </p:spPr>
        <p:txBody>
          <a:bodyPr/>
          <a:lstStyle/>
          <a:p>
            <a:r>
              <a:rPr lang="en-US"/>
              <a:t>Start and track investigations from prioritized, actionable security incidents </a:t>
            </a:r>
          </a:p>
        </p:txBody>
      </p:sp>
      <p:grpSp>
        <p:nvGrpSpPr>
          <p:cNvPr id="5" name="Group 4">
            <a:extLst>
              <a:ext uri="{FF2B5EF4-FFF2-40B4-BE49-F238E27FC236}">
                <a16:creationId xmlns:a16="http://schemas.microsoft.com/office/drawing/2014/main" id="{60B91426-4F63-4BDD-AB88-C312550BD85D}"/>
              </a:ext>
            </a:extLst>
          </p:cNvPr>
          <p:cNvGrpSpPr/>
          <p:nvPr/>
        </p:nvGrpSpPr>
        <p:grpSpPr>
          <a:xfrm>
            <a:off x="5738132" y="1386522"/>
            <a:ext cx="6453868" cy="5273755"/>
            <a:chOff x="5738132" y="1386522"/>
            <a:chExt cx="6453868" cy="5273755"/>
          </a:xfrm>
        </p:grpSpPr>
        <p:grpSp>
          <p:nvGrpSpPr>
            <p:cNvPr id="18" name="Group 17">
              <a:extLst>
                <a:ext uri="{FF2B5EF4-FFF2-40B4-BE49-F238E27FC236}">
                  <a16:creationId xmlns:a16="http://schemas.microsoft.com/office/drawing/2014/main" id="{B3BB1BB1-51B2-4BAF-9F17-532F7CEA0A50}"/>
                </a:ext>
              </a:extLst>
            </p:cNvPr>
            <p:cNvGrpSpPr/>
            <p:nvPr/>
          </p:nvGrpSpPr>
          <p:grpSpPr>
            <a:xfrm>
              <a:off x="5738132" y="1386522"/>
              <a:ext cx="6453868" cy="5273755"/>
              <a:chOff x="5738132" y="1386522"/>
              <a:chExt cx="6453868" cy="5273755"/>
            </a:xfrm>
          </p:grpSpPr>
          <p:sp>
            <p:nvSpPr>
              <p:cNvPr id="20" name="Rectangle: Rounded Corners 19">
                <a:extLst>
                  <a:ext uri="{FF2B5EF4-FFF2-40B4-BE49-F238E27FC236}">
                    <a16:creationId xmlns:a16="http://schemas.microsoft.com/office/drawing/2014/main" id="{E6F3F724-FDBA-4FBC-A4C3-F8C365283FA9}"/>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1" name="Picture 20" descr="A screenshot of a cell phone&#10;&#10;Description automatically generated">
                <a:extLst>
                  <a:ext uri="{FF2B5EF4-FFF2-40B4-BE49-F238E27FC236}">
                    <a16:creationId xmlns:a16="http://schemas.microsoft.com/office/drawing/2014/main" id="{BB3650D1-BB71-446D-B3A7-F2A583A875E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pic>
          <p:nvPicPr>
            <p:cNvPr id="2" name="Picture 1">
              <a:extLst>
                <a:ext uri="{FF2B5EF4-FFF2-40B4-BE49-F238E27FC236}">
                  <a16:creationId xmlns:a16="http://schemas.microsoft.com/office/drawing/2014/main" id="{138275BE-87C1-4F9C-8B2E-5CFF7EF734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5968" t="4003" b="-107"/>
            <a:stretch/>
          </p:blipFill>
          <p:spPr>
            <a:xfrm>
              <a:off x="6233237" y="1850160"/>
              <a:ext cx="5958762" cy="4288704"/>
            </a:xfrm>
            <a:prstGeom prst="rect">
              <a:avLst/>
            </a:prstGeom>
          </p:spPr>
        </p:pic>
      </p:grpSp>
      <p:sp>
        <p:nvSpPr>
          <p:cNvPr id="16" name="TextBox 15">
            <a:extLst>
              <a:ext uri="{FF2B5EF4-FFF2-40B4-BE49-F238E27FC236}">
                <a16:creationId xmlns:a16="http://schemas.microsoft.com/office/drawing/2014/main" id="{EF1BCB3D-D6ED-42D4-981B-391B6982856B}"/>
              </a:ext>
            </a:extLst>
          </p:cNvPr>
          <p:cNvSpPr txBox="1"/>
          <p:nvPr/>
        </p:nvSpPr>
        <p:spPr>
          <a:xfrm>
            <a:off x="588262" y="2539311"/>
            <a:ext cx="4980356" cy="2634741"/>
          </a:xfrm>
          <a:prstGeom prst="rect">
            <a:avLst/>
          </a:prstGeom>
          <a:noFill/>
        </p:spPr>
        <p:txBody>
          <a:bodyPr wrap="square" lIns="0" tIns="27432"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Use incident to collect related alerts, events, and bookmarks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Manage assignments and track status </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Add tags and comments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Trigger automated playbooks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6D1FCF2-EE46-484B-B3D9-F1DA3B8A8DBE}"/>
              </a:ext>
            </a:extLst>
          </p:cNvPr>
          <p:cNvGrpSpPr/>
          <p:nvPr/>
        </p:nvGrpSpPr>
        <p:grpSpPr>
          <a:xfrm>
            <a:off x="585217" y="0"/>
            <a:ext cx="745914" cy="1143000"/>
            <a:chOff x="585217" y="0"/>
            <a:chExt cx="745914" cy="1143000"/>
          </a:xfrm>
        </p:grpSpPr>
        <p:grpSp>
          <p:nvGrpSpPr>
            <p:cNvPr id="12" name="Group 11">
              <a:extLst>
                <a:ext uri="{FF2B5EF4-FFF2-40B4-BE49-F238E27FC236}">
                  <a16:creationId xmlns:a16="http://schemas.microsoft.com/office/drawing/2014/main" id="{B194706F-B310-4B8B-AF89-BAD994244061}"/>
                </a:ext>
              </a:extLst>
            </p:cNvPr>
            <p:cNvGrpSpPr/>
            <p:nvPr/>
          </p:nvGrpSpPr>
          <p:grpSpPr>
            <a:xfrm>
              <a:off x="585217" y="0"/>
              <a:ext cx="745914" cy="1143000"/>
              <a:chOff x="490749" y="2984912"/>
              <a:chExt cx="1872140" cy="2557382"/>
            </a:xfrm>
          </p:grpSpPr>
          <p:sp>
            <p:nvSpPr>
              <p:cNvPr id="14" name="04R">
                <a:extLst>
                  <a:ext uri="{FF2B5EF4-FFF2-40B4-BE49-F238E27FC236}">
                    <a16:creationId xmlns:a16="http://schemas.microsoft.com/office/drawing/2014/main" id="{8124B9A3-0ECA-4F4E-958A-A7E3EF8AE952}"/>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04R">
                <a:extLst>
                  <a:ext uri="{FF2B5EF4-FFF2-40B4-BE49-F238E27FC236}">
                    <a16:creationId xmlns:a16="http://schemas.microsoft.com/office/drawing/2014/main" id="{77D311A7-50D6-45FB-B265-6EE7B84AC54A}"/>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3" name="Rectangle 12">
              <a:extLst>
                <a:ext uri="{FF2B5EF4-FFF2-40B4-BE49-F238E27FC236}">
                  <a16:creationId xmlns:a16="http://schemas.microsoft.com/office/drawing/2014/main" id="{0C48A62F-EF7B-4454-BCDD-C98B200AFC1C}"/>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78D4"/>
                  </a:solidFill>
                  <a:effectLst/>
                  <a:uLnTx/>
                  <a:uFillTx/>
                  <a:latin typeface="Segoe UI Semibold"/>
                  <a:ea typeface="+mn-ea"/>
                  <a:cs typeface="Segoe UI" pitchFamily="34" charset="0"/>
                </a:rPr>
                <a:t>7</a:t>
              </a:r>
            </a:p>
          </p:txBody>
        </p:sp>
      </p:grpSp>
    </p:spTree>
    <p:extLst>
      <p:ext uri="{BB962C8B-B14F-4D97-AF65-F5344CB8AC3E}">
        <p14:creationId xmlns:p14="http://schemas.microsoft.com/office/powerpoint/2010/main" val="25002358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5435189F-E437-40EC-9ECC-93A879A8812F}"/>
              </a:ext>
            </a:extLst>
          </p:cNvPr>
          <p:cNvSpPr>
            <a:spLocks noGrp="1"/>
          </p:cNvSpPr>
          <p:nvPr>
            <p:ph type="title"/>
          </p:nvPr>
        </p:nvSpPr>
        <p:spPr>
          <a:xfrm>
            <a:off x="1527174" y="457200"/>
            <a:ext cx="10497937" cy="492443"/>
          </a:xfrm>
        </p:spPr>
        <p:txBody>
          <a:bodyPr/>
          <a:lstStyle/>
          <a:p>
            <a:r>
              <a:rPr lang="en-US"/>
              <a:t>Visualize the entire attack to determine scope and impact</a:t>
            </a:r>
          </a:p>
        </p:txBody>
      </p:sp>
      <p:grpSp>
        <p:nvGrpSpPr>
          <p:cNvPr id="6" name="Group 5">
            <a:extLst>
              <a:ext uri="{FF2B5EF4-FFF2-40B4-BE49-F238E27FC236}">
                <a16:creationId xmlns:a16="http://schemas.microsoft.com/office/drawing/2014/main" id="{813BBDD5-E396-4DB4-A5B0-CB5DD172C5C3}"/>
              </a:ext>
            </a:extLst>
          </p:cNvPr>
          <p:cNvGrpSpPr/>
          <p:nvPr/>
        </p:nvGrpSpPr>
        <p:grpSpPr>
          <a:xfrm>
            <a:off x="5738132" y="1386522"/>
            <a:ext cx="6453868" cy="5273755"/>
            <a:chOff x="5738132" y="1386522"/>
            <a:chExt cx="6453868" cy="5273755"/>
          </a:xfrm>
        </p:grpSpPr>
        <p:grpSp>
          <p:nvGrpSpPr>
            <p:cNvPr id="16" name="Group 15">
              <a:extLst>
                <a:ext uri="{FF2B5EF4-FFF2-40B4-BE49-F238E27FC236}">
                  <a16:creationId xmlns:a16="http://schemas.microsoft.com/office/drawing/2014/main" id="{E658993D-2B41-4257-8153-41F88BFCF977}"/>
                </a:ext>
              </a:extLst>
            </p:cNvPr>
            <p:cNvGrpSpPr/>
            <p:nvPr/>
          </p:nvGrpSpPr>
          <p:grpSpPr>
            <a:xfrm>
              <a:off x="5738132" y="1386522"/>
              <a:ext cx="6453868" cy="5273755"/>
              <a:chOff x="5738132" y="1386522"/>
              <a:chExt cx="6453868" cy="5273755"/>
            </a:xfrm>
          </p:grpSpPr>
          <p:sp>
            <p:nvSpPr>
              <p:cNvPr id="18" name="Rectangle: Rounded Corners 17">
                <a:extLst>
                  <a:ext uri="{FF2B5EF4-FFF2-40B4-BE49-F238E27FC236}">
                    <a16:creationId xmlns:a16="http://schemas.microsoft.com/office/drawing/2014/main" id="{1E74F74A-754A-4985-8975-4EAA8667043D}"/>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9" name="Picture 18" descr="A screenshot of a cell phone&#10;&#10;Description automatically generated">
                <a:extLst>
                  <a:ext uri="{FF2B5EF4-FFF2-40B4-BE49-F238E27FC236}">
                    <a16:creationId xmlns:a16="http://schemas.microsoft.com/office/drawing/2014/main" id="{DA26C498-CD1B-441F-92F1-734322A3E44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grpSp>
          <p:nvGrpSpPr>
            <p:cNvPr id="2" name="Group 1">
              <a:extLst>
                <a:ext uri="{FF2B5EF4-FFF2-40B4-BE49-F238E27FC236}">
                  <a16:creationId xmlns:a16="http://schemas.microsoft.com/office/drawing/2014/main" id="{32294287-0A38-46A9-ABD1-D6E192C16C4F}"/>
                </a:ext>
              </a:extLst>
            </p:cNvPr>
            <p:cNvGrpSpPr/>
            <p:nvPr/>
          </p:nvGrpSpPr>
          <p:grpSpPr>
            <a:xfrm>
              <a:off x="6232900" y="1842855"/>
              <a:ext cx="5959100" cy="4291245"/>
              <a:chOff x="6256715" y="2014640"/>
              <a:chExt cx="5959100" cy="4291245"/>
            </a:xfrm>
          </p:grpSpPr>
          <p:pic>
            <p:nvPicPr>
              <p:cNvPr id="11" name="Picture 6" descr="A close up of a map&#10;&#10;Description generated with high confidence">
                <a:extLst>
                  <a:ext uri="{FF2B5EF4-FFF2-40B4-BE49-F238E27FC236}">
                    <a16:creationId xmlns:a16="http://schemas.microsoft.com/office/drawing/2014/main" id="{FFA6A92D-EB2B-4AD4-95EF-5EBAC427295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5933" r="21783"/>
              <a:stretch/>
            </p:blipFill>
            <p:spPr>
              <a:xfrm>
                <a:off x="6256715" y="2014640"/>
                <a:ext cx="5792212" cy="4291245"/>
              </a:xfrm>
              <a:prstGeom prst="rect">
                <a:avLst/>
              </a:prstGeom>
            </p:spPr>
          </p:pic>
          <p:pic>
            <p:nvPicPr>
              <p:cNvPr id="12" name="Picture 6" descr="A close up of a map&#10;&#10;Description generated with high confidence">
                <a:extLst>
                  <a:ext uri="{FF2B5EF4-FFF2-40B4-BE49-F238E27FC236}">
                    <a16:creationId xmlns:a16="http://schemas.microsoft.com/office/drawing/2014/main" id="{46EF4EE1-4F9A-497D-8E7D-FD710EDBE0B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63360" r="17971"/>
              <a:stretch/>
            </p:blipFill>
            <p:spPr>
              <a:xfrm>
                <a:off x="10479624" y="2014640"/>
                <a:ext cx="1736191" cy="4291245"/>
              </a:xfrm>
              <a:prstGeom prst="rect">
                <a:avLst/>
              </a:prstGeom>
            </p:spPr>
          </p:pic>
        </p:grpSp>
      </p:grpSp>
      <p:sp>
        <p:nvSpPr>
          <p:cNvPr id="26" name="TextBox 25">
            <a:extLst>
              <a:ext uri="{FF2B5EF4-FFF2-40B4-BE49-F238E27FC236}">
                <a16:creationId xmlns:a16="http://schemas.microsoft.com/office/drawing/2014/main" id="{54B490FF-B506-462B-B6B0-0242BDE84650}"/>
              </a:ext>
            </a:extLst>
          </p:cNvPr>
          <p:cNvSpPr txBox="1"/>
          <p:nvPr/>
        </p:nvSpPr>
        <p:spPr>
          <a:xfrm>
            <a:off x="588262" y="2022476"/>
            <a:ext cx="4980356" cy="3558071"/>
          </a:xfrm>
          <a:prstGeom prst="rect">
            <a:avLst/>
          </a:prstGeom>
          <a:noFill/>
        </p:spPr>
        <p:txBody>
          <a:bodyPr wrap="square" lIns="0" tIns="27432"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Navigate the relationships between related alerts, bookmarks, and entities </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77BD6"/>
                </a:solidFill>
                <a:effectLst/>
                <a:uLnTx/>
                <a:uFillTx/>
                <a:latin typeface="Segoe UI Semibold"/>
                <a:ea typeface="+mn-ea"/>
                <a:cs typeface="+mn-cs"/>
              </a:rPr>
              <a:t>Expand the scope using exploration queries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77BD6"/>
                </a:solidFill>
                <a:effectLst/>
                <a:uLnTx/>
                <a:uFillTx/>
                <a:latin typeface="Segoe UI Semibold"/>
                <a:ea typeface="+mn-ea"/>
                <a:cs typeface="+mn-cs"/>
              </a:rPr>
              <a:t>View a timeline of related alerts, events, </a:t>
            </a:r>
            <a:br>
              <a:rPr kumimoji="0" lang="en-US" sz="2000" b="0" i="0" u="none" strike="noStrike" kern="1200" cap="none" spc="0" normalizeH="0" baseline="0" noProof="0" dirty="0">
                <a:ln>
                  <a:noFill/>
                </a:ln>
                <a:solidFill>
                  <a:srgbClr val="077BD6"/>
                </a:solidFill>
                <a:effectLst/>
                <a:uLnTx/>
                <a:uFillTx/>
                <a:latin typeface="Segoe UI Semibold"/>
                <a:ea typeface="+mn-ea"/>
                <a:cs typeface="+mn-cs"/>
              </a:rPr>
            </a:br>
            <a:r>
              <a:rPr kumimoji="0" lang="en-US" sz="2000" b="0" i="0" u="none" strike="noStrike" kern="1200" cap="none" spc="0" normalizeH="0" baseline="0" noProof="0" dirty="0">
                <a:ln>
                  <a:noFill/>
                </a:ln>
                <a:solidFill>
                  <a:srgbClr val="077BD6"/>
                </a:solidFill>
                <a:effectLst/>
                <a:uLnTx/>
                <a:uFillTx/>
                <a:latin typeface="Segoe UI Semibold"/>
                <a:ea typeface="+mn-ea"/>
                <a:cs typeface="+mn-cs"/>
              </a:rPr>
              <a:t>and bookmarks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77BD6"/>
                </a:solidFill>
                <a:effectLst/>
                <a:uLnTx/>
                <a:uFillTx/>
                <a:latin typeface="Segoe UI Semibold"/>
                <a:ea typeface="+mn-ea"/>
                <a:cs typeface="+mn-cs"/>
              </a:rPr>
              <a:t>Gain deep insights into related entities – users, domains, and more</a:t>
            </a:r>
          </a:p>
        </p:txBody>
      </p:sp>
      <p:grpSp>
        <p:nvGrpSpPr>
          <p:cNvPr id="13" name="Group 12">
            <a:extLst>
              <a:ext uri="{FF2B5EF4-FFF2-40B4-BE49-F238E27FC236}">
                <a16:creationId xmlns:a16="http://schemas.microsoft.com/office/drawing/2014/main" id="{663CBB25-C23F-4171-B645-F1262CE7E048}"/>
              </a:ext>
            </a:extLst>
          </p:cNvPr>
          <p:cNvGrpSpPr/>
          <p:nvPr/>
        </p:nvGrpSpPr>
        <p:grpSpPr>
          <a:xfrm>
            <a:off x="585217" y="0"/>
            <a:ext cx="745914" cy="1143000"/>
            <a:chOff x="585217" y="0"/>
            <a:chExt cx="745914" cy="1143000"/>
          </a:xfrm>
        </p:grpSpPr>
        <p:grpSp>
          <p:nvGrpSpPr>
            <p:cNvPr id="14" name="Group 13">
              <a:extLst>
                <a:ext uri="{FF2B5EF4-FFF2-40B4-BE49-F238E27FC236}">
                  <a16:creationId xmlns:a16="http://schemas.microsoft.com/office/drawing/2014/main" id="{B33F9FFC-4A3C-4CD9-9DF7-6F117C3CB738}"/>
                </a:ext>
              </a:extLst>
            </p:cNvPr>
            <p:cNvGrpSpPr/>
            <p:nvPr/>
          </p:nvGrpSpPr>
          <p:grpSpPr>
            <a:xfrm>
              <a:off x="585217" y="0"/>
              <a:ext cx="745914" cy="1143000"/>
              <a:chOff x="490749" y="2984912"/>
              <a:chExt cx="1872140" cy="2557382"/>
            </a:xfrm>
          </p:grpSpPr>
          <p:sp>
            <p:nvSpPr>
              <p:cNvPr id="20" name="04R">
                <a:extLst>
                  <a:ext uri="{FF2B5EF4-FFF2-40B4-BE49-F238E27FC236}">
                    <a16:creationId xmlns:a16="http://schemas.microsoft.com/office/drawing/2014/main" id="{F82101FE-0E2E-483A-976A-2F481F60395C}"/>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04R">
                <a:extLst>
                  <a:ext uri="{FF2B5EF4-FFF2-40B4-BE49-F238E27FC236}">
                    <a16:creationId xmlns:a16="http://schemas.microsoft.com/office/drawing/2014/main" id="{11B5ABE9-D93D-452E-945B-215C30F2FC18}"/>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7" name="Rectangle 16">
              <a:extLst>
                <a:ext uri="{FF2B5EF4-FFF2-40B4-BE49-F238E27FC236}">
                  <a16:creationId xmlns:a16="http://schemas.microsoft.com/office/drawing/2014/main" id="{ABE065AA-E3DC-400E-94EA-A7F038BA17BF}"/>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78D4"/>
                  </a:solidFill>
                  <a:effectLst/>
                  <a:uLnTx/>
                  <a:uFillTx/>
                  <a:latin typeface="Segoe UI Semibold"/>
                  <a:ea typeface="+mn-ea"/>
                  <a:cs typeface="Segoe UI" pitchFamily="34" charset="0"/>
                </a:rPr>
                <a:t>8</a:t>
              </a:r>
            </a:p>
          </p:txBody>
        </p:sp>
      </p:grpSp>
    </p:spTree>
    <p:extLst>
      <p:ext uri="{BB962C8B-B14F-4D97-AF65-F5344CB8AC3E}">
        <p14:creationId xmlns:p14="http://schemas.microsoft.com/office/powerpoint/2010/main" val="296198050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5435189F-E437-40EC-9ECC-93A879A8812F}"/>
              </a:ext>
            </a:extLst>
          </p:cNvPr>
          <p:cNvSpPr>
            <a:spLocks noGrp="1"/>
          </p:cNvSpPr>
          <p:nvPr>
            <p:ph type="title"/>
          </p:nvPr>
        </p:nvSpPr>
        <p:spPr>
          <a:xfrm>
            <a:off x="1527175" y="457200"/>
            <a:ext cx="10079608" cy="492443"/>
          </a:xfrm>
        </p:spPr>
        <p:txBody>
          <a:bodyPr/>
          <a:lstStyle/>
          <a:p>
            <a:r>
              <a:rPr lang="en-US"/>
              <a:t>Gain deeper insight with built-in automated detonation</a:t>
            </a:r>
          </a:p>
        </p:txBody>
      </p:sp>
      <p:sp>
        <p:nvSpPr>
          <p:cNvPr id="11" name="TextBox 10">
            <a:extLst>
              <a:ext uri="{FF2B5EF4-FFF2-40B4-BE49-F238E27FC236}">
                <a16:creationId xmlns:a16="http://schemas.microsoft.com/office/drawing/2014/main" id="{3C26AE76-9488-4264-B17E-A1A3E65B2B96}"/>
              </a:ext>
            </a:extLst>
          </p:cNvPr>
          <p:cNvSpPr txBox="1"/>
          <p:nvPr/>
        </p:nvSpPr>
        <p:spPr>
          <a:xfrm>
            <a:off x="588262" y="2930250"/>
            <a:ext cx="4980356" cy="2019188"/>
          </a:xfrm>
          <a:prstGeom prst="rect">
            <a:avLst/>
          </a:prstGeom>
          <a:noFill/>
        </p:spPr>
        <p:txBody>
          <a:bodyPr wrap="square" lIns="0" tIns="27432"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77BD6"/>
                </a:solidFill>
                <a:effectLst/>
                <a:uLnTx/>
                <a:uFillTx/>
                <a:latin typeface="Segoe UI Semibold"/>
                <a:ea typeface="+mn-ea"/>
                <a:cs typeface="+mn-cs"/>
              </a:rPr>
              <a:t>Configure URL Entities in analytics rules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77BD6"/>
                </a:solidFill>
                <a:effectLst/>
                <a:uLnTx/>
                <a:uFillTx/>
                <a:latin typeface="Segoe UI Semibold"/>
                <a:ea typeface="+mn-ea"/>
                <a:cs typeface="+mn-cs"/>
              </a:rPr>
              <a:t>Automatically trigger URL detonation</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77BD6"/>
                </a:solidFill>
                <a:effectLst/>
                <a:uLnTx/>
                <a:uFillTx/>
                <a:latin typeface="Segoe UI Semibold"/>
                <a:ea typeface="+mn-ea"/>
                <a:cs typeface="+mn-cs"/>
              </a:rPr>
              <a:t>Enrich alerts with Verdicts, Final URLs and Screen Shots (e.g. for phishing sites)</a:t>
            </a:r>
          </a:p>
        </p:txBody>
      </p:sp>
      <p:grpSp>
        <p:nvGrpSpPr>
          <p:cNvPr id="3" name="Group 2">
            <a:extLst>
              <a:ext uri="{FF2B5EF4-FFF2-40B4-BE49-F238E27FC236}">
                <a16:creationId xmlns:a16="http://schemas.microsoft.com/office/drawing/2014/main" id="{84AA3B4C-361C-47B8-8E7C-40E70586F948}"/>
              </a:ext>
            </a:extLst>
          </p:cNvPr>
          <p:cNvGrpSpPr/>
          <p:nvPr/>
        </p:nvGrpSpPr>
        <p:grpSpPr>
          <a:xfrm>
            <a:off x="5738132" y="1386522"/>
            <a:ext cx="6453869" cy="5273755"/>
            <a:chOff x="5738132" y="1386522"/>
            <a:chExt cx="6453869" cy="5273755"/>
          </a:xfrm>
        </p:grpSpPr>
        <p:grpSp>
          <p:nvGrpSpPr>
            <p:cNvPr id="13" name="Group 12">
              <a:extLst>
                <a:ext uri="{FF2B5EF4-FFF2-40B4-BE49-F238E27FC236}">
                  <a16:creationId xmlns:a16="http://schemas.microsoft.com/office/drawing/2014/main" id="{93CCD02B-9FDE-49CD-86B8-2FA457D0CFB4}"/>
                </a:ext>
              </a:extLst>
            </p:cNvPr>
            <p:cNvGrpSpPr/>
            <p:nvPr/>
          </p:nvGrpSpPr>
          <p:grpSpPr>
            <a:xfrm>
              <a:off x="5738132" y="1386522"/>
              <a:ext cx="6453868" cy="5273755"/>
              <a:chOff x="5738132" y="1386522"/>
              <a:chExt cx="6453868" cy="5273755"/>
            </a:xfrm>
          </p:grpSpPr>
          <p:sp>
            <p:nvSpPr>
              <p:cNvPr id="17" name="Rectangle: Rounded Corners 16">
                <a:extLst>
                  <a:ext uri="{FF2B5EF4-FFF2-40B4-BE49-F238E27FC236}">
                    <a16:creationId xmlns:a16="http://schemas.microsoft.com/office/drawing/2014/main" id="{1160BCC5-C0F7-481A-AF4D-02D67D6EE7E3}"/>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8" name="Picture 17" descr="A screenshot of a cell phone&#10;&#10;Description automatically generated">
                <a:extLst>
                  <a:ext uri="{FF2B5EF4-FFF2-40B4-BE49-F238E27FC236}">
                    <a16:creationId xmlns:a16="http://schemas.microsoft.com/office/drawing/2014/main" id="{6B15D466-8914-4DB7-81C7-0467AA43949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pic>
          <p:nvPicPr>
            <p:cNvPr id="8" name="Picture 7">
              <a:extLst>
                <a:ext uri="{FF2B5EF4-FFF2-40B4-BE49-F238E27FC236}">
                  <a16:creationId xmlns:a16="http://schemas.microsoft.com/office/drawing/2014/main" id="{E32AB456-8519-4AB7-B380-6546318A48BF}"/>
                </a:ext>
              </a:extLst>
            </p:cNvPr>
            <p:cNvPicPr>
              <a:picLocks noChangeAspect="1"/>
            </p:cNvPicPr>
            <p:nvPr/>
          </p:nvPicPr>
          <p:blipFill rotWithShape="1">
            <a:blip r:embed="rId4"/>
            <a:srcRect t="1" r="22365" b="148"/>
            <a:stretch/>
          </p:blipFill>
          <p:spPr>
            <a:xfrm>
              <a:off x="6232525" y="1851977"/>
              <a:ext cx="5959476" cy="4288474"/>
            </a:xfrm>
            <a:prstGeom prst="rect">
              <a:avLst/>
            </a:prstGeom>
          </p:spPr>
        </p:pic>
      </p:grpSp>
      <p:grpSp>
        <p:nvGrpSpPr>
          <p:cNvPr id="10" name="Group 9">
            <a:extLst>
              <a:ext uri="{FF2B5EF4-FFF2-40B4-BE49-F238E27FC236}">
                <a16:creationId xmlns:a16="http://schemas.microsoft.com/office/drawing/2014/main" id="{8EC921BC-FD59-485D-BF80-85E80AD7B207}"/>
              </a:ext>
            </a:extLst>
          </p:cNvPr>
          <p:cNvGrpSpPr/>
          <p:nvPr/>
        </p:nvGrpSpPr>
        <p:grpSpPr>
          <a:xfrm>
            <a:off x="585217" y="0"/>
            <a:ext cx="745914" cy="1143000"/>
            <a:chOff x="585217" y="0"/>
            <a:chExt cx="745914" cy="1143000"/>
          </a:xfrm>
        </p:grpSpPr>
        <p:grpSp>
          <p:nvGrpSpPr>
            <p:cNvPr id="14" name="Group 13">
              <a:extLst>
                <a:ext uri="{FF2B5EF4-FFF2-40B4-BE49-F238E27FC236}">
                  <a16:creationId xmlns:a16="http://schemas.microsoft.com/office/drawing/2014/main" id="{690F5F91-B99D-44F6-BB00-A16CA18F8ABA}"/>
                </a:ext>
              </a:extLst>
            </p:cNvPr>
            <p:cNvGrpSpPr/>
            <p:nvPr/>
          </p:nvGrpSpPr>
          <p:grpSpPr>
            <a:xfrm>
              <a:off x="585217" y="0"/>
              <a:ext cx="745914" cy="1143000"/>
              <a:chOff x="490749" y="2984912"/>
              <a:chExt cx="1872140" cy="2557382"/>
            </a:xfrm>
          </p:grpSpPr>
          <p:sp>
            <p:nvSpPr>
              <p:cNvPr id="16" name="04R">
                <a:extLst>
                  <a:ext uri="{FF2B5EF4-FFF2-40B4-BE49-F238E27FC236}">
                    <a16:creationId xmlns:a16="http://schemas.microsoft.com/office/drawing/2014/main" id="{AFF2C694-EC10-4F99-A1F7-229450AB3412}"/>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04R">
                <a:extLst>
                  <a:ext uri="{FF2B5EF4-FFF2-40B4-BE49-F238E27FC236}">
                    <a16:creationId xmlns:a16="http://schemas.microsoft.com/office/drawing/2014/main" id="{DD8FADE1-61E4-44A1-BAC4-E5495B8BBF74}"/>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5" name="Rectangle 14">
              <a:extLst>
                <a:ext uri="{FF2B5EF4-FFF2-40B4-BE49-F238E27FC236}">
                  <a16:creationId xmlns:a16="http://schemas.microsoft.com/office/drawing/2014/main" id="{FE829B1A-64FF-4F43-92AF-59413F3B0AD1}"/>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78D4"/>
                  </a:solidFill>
                  <a:effectLst/>
                  <a:uLnTx/>
                  <a:uFillTx/>
                  <a:latin typeface="Segoe UI Semibold"/>
                  <a:ea typeface="+mn-ea"/>
                  <a:cs typeface="Segoe UI" pitchFamily="34" charset="0"/>
                </a:rPr>
                <a:t>9</a:t>
              </a:r>
            </a:p>
          </p:txBody>
        </p:sp>
      </p:grpSp>
    </p:spTree>
    <p:extLst>
      <p:ext uri="{BB962C8B-B14F-4D97-AF65-F5344CB8AC3E}">
        <p14:creationId xmlns:p14="http://schemas.microsoft.com/office/powerpoint/2010/main" val="267623470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Energy City line">
            <a:extLst>
              <a:ext uri="{FF2B5EF4-FFF2-40B4-BE49-F238E27FC236}">
                <a16:creationId xmlns:a16="http://schemas.microsoft.com/office/drawing/2014/main" id="{91D6D830-DBD6-40D8-819A-1EF323DB35B7}"/>
              </a:ext>
            </a:extLst>
          </p:cNvPr>
          <p:cNvCxnSpPr>
            <a:cxnSpLocks/>
            <a:stCxn id="38" idx="3"/>
          </p:cNvCxnSpPr>
          <p:nvPr/>
        </p:nvCxnSpPr>
        <p:spPr>
          <a:xfrm flipH="1">
            <a:off x="-87715" y="3070832"/>
            <a:ext cx="373102" cy="304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5" name="Energy City line">
            <a:extLst>
              <a:ext uri="{FF2B5EF4-FFF2-40B4-BE49-F238E27FC236}">
                <a16:creationId xmlns:a16="http://schemas.microsoft.com/office/drawing/2014/main" id="{90FAA26A-5112-42F8-9583-963124F190EC}"/>
              </a:ext>
            </a:extLst>
          </p:cNvPr>
          <p:cNvCxnSpPr>
            <a:cxnSpLocks/>
            <a:endCxn id="38" idx="6"/>
          </p:cNvCxnSpPr>
          <p:nvPr/>
        </p:nvCxnSpPr>
        <p:spPr>
          <a:xfrm flipH="1" flipV="1">
            <a:off x="449990" y="3052354"/>
            <a:ext cx="1461966" cy="318736"/>
          </a:xfrm>
          <a:prstGeom prst="line">
            <a:avLst/>
          </a:prstGeom>
          <a:noFill/>
          <a:ln w="25400" cap="flat">
            <a:solidFill>
              <a:srgbClr val="D2D2D2"/>
            </a:solidFill>
            <a:prstDash val="solid"/>
            <a:miter lim="800000"/>
            <a:headEnd type="oval"/>
            <a:tailEnd/>
          </a:ln>
          <a:extLst>
            <a:ext uri="{909E8E84-426E-40DD-AFC4-6F175D3DCCD1}">
              <a14:hiddenFill xmlns:a14="http://schemas.microsoft.com/office/drawing/2010/main">
                <a:noFill/>
              </a14:hiddenFill>
            </a:ext>
          </a:extLst>
        </p:spPr>
      </p:cxnSp>
      <p:cxnSp>
        <p:nvCxnSpPr>
          <p:cNvPr id="6" name="Energy City line">
            <a:extLst>
              <a:ext uri="{FF2B5EF4-FFF2-40B4-BE49-F238E27FC236}">
                <a16:creationId xmlns:a16="http://schemas.microsoft.com/office/drawing/2014/main" id="{5DEE6E06-8B18-441B-B91C-AF0E10BC7C3C}"/>
              </a:ext>
            </a:extLst>
          </p:cNvPr>
          <p:cNvCxnSpPr>
            <a:cxnSpLocks/>
          </p:cNvCxnSpPr>
          <p:nvPr/>
        </p:nvCxnSpPr>
        <p:spPr>
          <a:xfrm flipH="1">
            <a:off x="1140358" y="6245238"/>
            <a:ext cx="854545" cy="77879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7" name="Energy City line">
            <a:extLst>
              <a:ext uri="{FF2B5EF4-FFF2-40B4-BE49-F238E27FC236}">
                <a16:creationId xmlns:a16="http://schemas.microsoft.com/office/drawing/2014/main" id="{4845D744-00A9-428E-A873-A75A459312A1}"/>
              </a:ext>
            </a:extLst>
          </p:cNvPr>
          <p:cNvCxnSpPr>
            <a:cxnSpLocks/>
            <a:stCxn id="20" idx="14"/>
            <a:endCxn id="35" idx="4"/>
          </p:cNvCxnSpPr>
          <p:nvPr/>
        </p:nvCxnSpPr>
        <p:spPr>
          <a:xfrm>
            <a:off x="1763095" y="4735278"/>
            <a:ext cx="223038" cy="16133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8" name="Energy City line">
            <a:extLst>
              <a:ext uri="{FF2B5EF4-FFF2-40B4-BE49-F238E27FC236}">
                <a16:creationId xmlns:a16="http://schemas.microsoft.com/office/drawing/2014/main" id="{163ADCBE-01DB-41E3-B8D4-C4FD226DB2C7}"/>
              </a:ext>
            </a:extLst>
          </p:cNvPr>
          <p:cNvCxnSpPr>
            <a:cxnSpLocks/>
            <a:stCxn id="27" idx="2"/>
          </p:cNvCxnSpPr>
          <p:nvPr/>
        </p:nvCxnSpPr>
        <p:spPr>
          <a:xfrm>
            <a:off x="831511" y="2233164"/>
            <a:ext cx="1080445" cy="111452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 name="Energy City line">
            <a:extLst>
              <a:ext uri="{FF2B5EF4-FFF2-40B4-BE49-F238E27FC236}">
                <a16:creationId xmlns:a16="http://schemas.microsoft.com/office/drawing/2014/main" id="{BADAA620-8629-44F1-9323-36B51A509CA9}"/>
              </a:ext>
            </a:extLst>
          </p:cNvPr>
          <p:cNvCxnSpPr>
            <a:cxnSpLocks/>
          </p:cNvCxnSpPr>
          <p:nvPr/>
        </p:nvCxnSpPr>
        <p:spPr>
          <a:xfrm>
            <a:off x="397810" y="5022362"/>
            <a:ext cx="768163" cy="74620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0" name="Energy City line">
            <a:extLst>
              <a:ext uri="{FF2B5EF4-FFF2-40B4-BE49-F238E27FC236}">
                <a16:creationId xmlns:a16="http://schemas.microsoft.com/office/drawing/2014/main" id="{46D7B7EC-E496-4228-9DC1-D73AD664E418}"/>
              </a:ext>
            </a:extLst>
          </p:cNvPr>
          <p:cNvCxnSpPr>
            <a:cxnSpLocks/>
          </p:cNvCxnSpPr>
          <p:nvPr/>
        </p:nvCxnSpPr>
        <p:spPr>
          <a:xfrm flipV="1">
            <a:off x="403225" y="4698131"/>
            <a:ext cx="1291659" cy="29174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2" name="Energy City line">
            <a:extLst>
              <a:ext uri="{FF2B5EF4-FFF2-40B4-BE49-F238E27FC236}">
                <a16:creationId xmlns:a16="http://schemas.microsoft.com/office/drawing/2014/main" id="{FCDF5A9E-7E9B-486F-8196-06781B8574A9}"/>
              </a:ext>
            </a:extLst>
          </p:cNvPr>
          <p:cNvCxnSpPr>
            <a:cxnSpLocks/>
            <a:endCxn id="37" idx="0"/>
          </p:cNvCxnSpPr>
          <p:nvPr/>
        </p:nvCxnSpPr>
        <p:spPr>
          <a:xfrm flipH="1">
            <a:off x="400471" y="3384119"/>
            <a:ext cx="1511485" cy="154022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3" name="Energy City line">
            <a:extLst>
              <a:ext uri="{FF2B5EF4-FFF2-40B4-BE49-F238E27FC236}">
                <a16:creationId xmlns:a16="http://schemas.microsoft.com/office/drawing/2014/main" id="{25AE9E31-729B-4B8E-A3FC-36A4AFE28F48}"/>
              </a:ext>
            </a:extLst>
          </p:cNvPr>
          <p:cNvCxnSpPr>
            <a:cxnSpLocks/>
            <a:stCxn id="34" idx="3"/>
          </p:cNvCxnSpPr>
          <p:nvPr/>
        </p:nvCxnSpPr>
        <p:spPr>
          <a:xfrm flipH="1">
            <a:off x="854617" y="1653603"/>
            <a:ext cx="950831" cy="56072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14" name="04R">
            <a:extLst>
              <a:ext uri="{FF2B5EF4-FFF2-40B4-BE49-F238E27FC236}">
                <a16:creationId xmlns:a16="http://schemas.microsoft.com/office/drawing/2014/main" id="{644502B9-4AA4-4633-B251-95FDC4A0AD4E}"/>
              </a:ext>
            </a:extLst>
          </p:cNvPr>
          <p:cNvSpPr/>
          <p:nvPr/>
        </p:nvSpPr>
        <p:spPr bwMode="auto">
          <a:xfrm>
            <a:off x="2786267" y="2999928"/>
            <a:ext cx="5088192" cy="85814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dirty="0">
                <a:ln w="3175">
                  <a:noFill/>
                </a:ln>
                <a:solidFill>
                  <a:srgbClr val="2F2F2F"/>
                </a:solidFill>
                <a:effectLst/>
                <a:uLnTx/>
                <a:uFillTx/>
                <a:latin typeface="Segoe UI Semibold"/>
                <a:ea typeface="+mn-ea"/>
                <a:cs typeface="Segoe UI Semilight" panose="020B0402040204020203" pitchFamily="34" charset="0"/>
              </a:rPr>
              <a:t>DEMO</a:t>
            </a:r>
          </a:p>
        </p:txBody>
      </p:sp>
      <p:grpSp>
        <p:nvGrpSpPr>
          <p:cNvPr id="15" name="Group 14">
            <a:extLst>
              <a:ext uri="{FF2B5EF4-FFF2-40B4-BE49-F238E27FC236}">
                <a16:creationId xmlns:a16="http://schemas.microsoft.com/office/drawing/2014/main" id="{34248523-8155-4378-83DC-60A222B7937A}"/>
              </a:ext>
            </a:extLst>
          </p:cNvPr>
          <p:cNvGrpSpPr/>
          <p:nvPr/>
        </p:nvGrpSpPr>
        <p:grpSpPr>
          <a:xfrm>
            <a:off x="901854" y="5395643"/>
            <a:ext cx="494604" cy="494604"/>
            <a:chOff x="4498330" y="437396"/>
            <a:chExt cx="910036" cy="910036"/>
          </a:xfrm>
        </p:grpSpPr>
        <p:sp>
          <p:nvSpPr>
            <p:cNvPr id="16" name="Oval 15">
              <a:extLst>
                <a:ext uri="{FF2B5EF4-FFF2-40B4-BE49-F238E27FC236}">
                  <a16:creationId xmlns:a16="http://schemas.microsoft.com/office/drawing/2014/main" id="{59B5C756-0C34-4B43-B0FD-0FFCEC3524C8}"/>
                </a:ext>
              </a:extLst>
            </p:cNvPr>
            <p:cNvSpPr/>
            <p:nvPr/>
          </p:nvSpPr>
          <p:spPr bwMode="auto">
            <a:xfrm>
              <a:off x="4498330"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gear" title="Icon of a gear surrounded by a circle with lines of varying length">
              <a:extLst>
                <a:ext uri="{FF2B5EF4-FFF2-40B4-BE49-F238E27FC236}">
                  <a16:creationId xmlns:a16="http://schemas.microsoft.com/office/drawing/2014/main" id="{C5AD3CDE-ED73-42BA-8CF5-6DD296C485C8}"/>
                </a:ext>
              </a:extLst>
            </p:cNvPr>
            <p:cNvSpPr>
              <a:spLocks noChangeAspect="1" noEditPoints="1"/>
            </p:cNvSpPr>
            <p:nvPr/>
          </p:nvSpPr>
          <p:spPr bwMode="auto">
            <a:xfrm>
              <a:off x="4692135" y="627905"/>
              <a:ext cx="522426" cy="52901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29" name="Energy City line">
            <a:extLst>
              <a:ext uri="{FF2B5EF4-FFF2-40B4-BE49-F238E27FC236}">
                <a16:creationId xmlns:a16="http://schemas.microsoft.com/office/drawing/2014/main" id="{A229EDAC-1150-4C6A-B093-AEEB1F820FFB}"/>
              </a:ext>
            </a:extLst>
          </p:cNvPr>
          <p:cNvCxnSpPr>
            <a:cxnSpLocks/>
          </p:cNvCxnSpPr>
          <p:nvPr/>
        </p:nvCxnSpPr>
        <p:spPr>
          <a:xfrm>
            <a:off x="703568" y="651244"/>
            <a:ext cx="1159609" cy="9328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30" name="Energy City line">
            <a:extLst>
              <a:ext uri="{FF2B5EF4-FFF2-40B4-BE49-F238E27FC236}">
                <a16:creationId xmlns:a16="http://schemas.microsoft.com/office/drawing/2014/main" id="{723D0A03-21C0-44D1-BEBD-53617A8CEF8C}"/>
              </a:ext>
            </a:extLst>
          </p:cNvPr>
          <p:cNvCxnSpPr>
            <a:cxnSpLocks/>
          </p:cNvCxnSpPr>
          <p:nvPr/>
        </p:nvCxnSpPr>
        <p:spPr>
          <a:xfrm flipV="1">
            <a:off x="686574" y="-43937"/>
            <a:ext cx="168043" cy="6297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grpSp>
        <p:nvGrpSpPr>
          <p:cNvPr id="31" name="Group 30">
            <a:extLst>
              <a:ext uri="{FF2B5EF4-FFF2-40B4-BE49-F238E27FC236}">
                <a16:creationId xmlns:a16="http://schemas.microsoft.com/office/drawing/2014/main" id="{57B86F12-A792-4311-BFFB-1065266A7858}"/>
              </a:ext>
            </a:extLst>
          </p:cNvPr>
          <p:cNvGrpSpPr/>
          <p:nvPr/>
        </p:nvGrpSpPr>
        <p:grpSpPr>
          <a:xfrm>
            <a:off x="1043823" y="882785"/>
            <a:ext cx="494604" cy="494604"/>
            <a:chOff x="955596" y="437396"/>
            <a:chExt cx="910036" cy="910036"/>
          </a:xfrm>
        </p:grpSpPr>
        <p:sp>
          <p:nvSpPr>
            <p:cNvPr id="32" name="Oval 31">
              <a:extLst>
                <a:ext uri="{FF2B5EF4-FFF2-40B4-BE49-F238E27FC236}">
                  <a16:creationId xmlns:a16="http://schemas.microsoft.com/office/drawing/2014/main" id="{1C5773E2-336F-4440-A50D-6A71C516E3C1}"/>
                </a:ext>
              </a:extLst>
            </p:cNvPr>
            <p:cNvSpPr/>
            <p:nvPr/>
          </p:nvSpPr>
          <p:spPr bwMode="auto">
            <a:xfrm>
              <a:off x="955596"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binoculars" title="Icon of binoculars">
              <a:extLst>
                <a:ext uri="{FF2B5EF4-FFF2-40B4-BE49-F238E27FC236}">
                  <a16:creationId xmlns:a16="http://schemas.microsoft.com/office/drawing/2014/main" id="{A6FF7359-B6FE-4829-9922-A62828CF4736}"/>
                </a:ext>
              </a:extLst>
            </p:cNvPr>
            <p:cNvSpPr>
              <a:spLocks noChangeAspect="1" noEditPoints="1"/>
            </p:cNvSpPr>
            <p:nvPr/>
          </p:nvSpPr>
          <p:spPr bwMode="auto">
            <a:xfrm>
              <a:off x="1160945" y="658597"/>
              <a:ext cx="499338" cy="467634"/>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4" name="Oval 129">
            <a:extLst>
              <a:ext uri="{FF2B5EF4-FFF2-40B4-BE49-F238E27FC236}">
                <a16:creationId xmlns:a16="http://schemas.microsoft.com/office/drawing/2014/main" id="{DE5FA729-7308-4FB8-AB0C-69982D6E01EA}"/>
              </a:ext>
            </a:extLst>
          </p:cNvPr>
          <p:cNvSpPr>
            <a:spLocks noChangeArrowheads="1"/>
          </p:cNvSpPr>
          <p:nvPr/>
        </p:nvSpPr>
        <p:spPr bwMode="auto">
          <a:xfrm rot="965671">
            <a:off x="1794280" y="15206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 name="Oval 129">
            <a:extLst>
              <a:ext uri="{FF2B5EF4-FFF2-40B4-BE49-F238E27FC236}">
                <a16:creationId xmlns:a16="http://schemas.microsoft.com/office/drawing/2014/main" id="{7683957E-374E-4315-A8B9-4F181CD03A9C}"/>
              </a:ext>
            </a:extLst>
          </p:cNvPr>
          <p:cNvSpPr>
            <a:spLocks noChangeArrowheads="1"/>
          </p:cNvSpPr>
          <p:nvPr/>
        </p:nvSpPr>
        <p:spPr bwMode="auto">
          <a:xfrm rot="21402438">
            <a:off x="1891341" y="616951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6" name="Oval 129">
            <a:extLst>
              <a:ext uri="{FF2B5EF4-FFF2-40B4-BE49-F238E27FC236}">
                <a16:creationId xmlns:a16="http://schemas.microsoft.com/office/drawing/2014/main" id="{E763C2B3-9161-4E90-9544-5A6FCE66A594}"/>
              </a:ext>
            </a:extLst>
          </p:cNvPr>
          <p:cNvSpPr>
            <a:spLocks noChangeArrowheads="1"/>
          </p:cNvSpPr>
          <p:nvPr/>
        </p:nvSpPr>
        <p:spPr bwMode="auto">
          <a:xfrm rot="965671">
            <a:off x="581507" y="5259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 name="Oval 129">
            <a:extLst>
              <a:ext uri="{FF2B5EF4-FFF2-40B4-BE49-F238E27FC236}">
                <a16:creationId xmlns:a16="http://schemas.microsoft.com/office/drawing/2014/main" id="{442A613E-54D0-421B-819F-C0D1AF2D1B0D}"/>
              </a:ext>
            </a:extLst>
          </p:cNvPr>
          <p:cNvSpPr>
            <a:spLocks noChangeArrowheads="1"/>
          </p:cNvSpPr>
          <p:nvPr/>
        </p:nvSpPr>
        <p:spPr bwMode="auto">
          <a:xfrm rot="1440981">
            <a:off x="274344" y="491657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 name="Oval 129">
            <a:extLst>
              <a:ext uri="{FF2B5EF4-FFF2-40B4-BE49-F238E27FC236}">
                <a16:creationId xmlns:a16="http://schemas.microsoft.com/office/drawing/2014/main" id="{54375E93-5268-477A-8C5D-2BC67A93440E}"/>
              </a:ext>
            </a:extLst>
          </p:cNvPr>
          <p:cNvSpPr>
            <a:spLocks noChangeArrowheads="1"/>
          </p:cNvSpPr>
          <p:nvPr/>
        </p:nvSpPr>
        <p:spPr bwMode="auto">
          <a:xfrm rot="965671">
            <a:off x="274219" y="293786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D2504B59-0B33-4A26-BADD-EE84C632DBA2}"/>
              </a:ext>
            </a:extLst>
          </p:cNvPr>
          <p:cNvGrpSpPr/>
          <p:nvPr/>
        </p:nvGrpSpPr>
        <p:grpSpPr>
          <a:xfrm>
            <a:off x="1368505" y="2781518"/>
            <a:ext cx="1288600" cy="1288596"/>
            <a:chOff x="1368505" y="2781518"/>
            <a:chExt cx="1288600" cy="1288596"/>
          </a:xfrm>
        </p:grpSpPr>
        <p:sp>
          <p:nvSpPr>
            <p:cNvPr id="40" name="Oval 39">
              <a:extLst>
                <a:ext uri="{FF2B5EF4-FFF2-40B4-BE49-F238E27FC236}">
                  <a16:creationId xmlns:a16="http://schemas.microsoft.com/office/drawing/2014/main" id="{37C775C1-4084-4718-909D-C4A07810639D}"/>
                </a:ext>
              </a:extLst>
            </p:cNvPr>
            <p:cNvSpPr/>
            <p:nvPr/>
          </p:nvSpPr>
          <p:spPr bwMode="auto">
            <a:xfrm>
              <a:off x="1368505" y="2781518"/>
              <a:ext cx="1288600" cy="1288596"/>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target_2" title="Icon of a target with an arrow hitting the bullseye">
              <a:extLst>
                <a:ext uri="{FF2B5EF4-FFF2-40B4-BE49-F238E27FC236}">
                  <a16:creationId xmlns:a16="http://schemas.microsoft.com/office/drawing/2014/main" id="{B8C6BAF8-AE7B-43F0-A820-05208085B96D}"/>
                </a:ext>
              </a:extLst>
            </p:cNvPr>
            <p:cNvSpPr>
              <a:spLocks noChangeAspect="1" noEditPoints="1"/>
            </p:cNvSpPr>
            <p:nvPr/>
          </p:nvSpPr>
          <p:spPr bwMode="auto">
            <a:xfrm>
              <a:off x="1652272" y="3066722"/>
              <a:ext cx="721066" cy="718188"/>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25400" cap="flat">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9FCAEDAC-1A69-45D0-9C1D-14F537BA6E37}"/>
              </a:ext>
            </a:extLst>
          </p:cNvPr>
          <p:cNvGrpSpPr/>
          <p:nvPr/>
        </p:nvGrpSpPr>
        <p:grpSpPr>
          <a:xfrm>
            <a:off x="1538427" y="4485641"/>
            <a:ext cx="494604" cy="494604"/>
            <a:chOff x="587529" y="1945831"/>
            <a:chExt cx="494604" cy="494604"/>
          </a:xfrm>
        </p:grpSpPr>
        <p:sp>
          <p:nvSpPr>
            <p:cNvPr id="62" name="Oval 61">
              <a:extLst>
                <a:ext uri="{FF2B5EF4-FFF2-40B4-BE49-F238E27FC236}">
                  <a16:creationId xmlns:a16="http://schemas.microsoft.com/office/drawing/2014/main" id="{9495772E-E71E-4FC1-B6A5-1737B81AA00F}"/>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3" name="Group 62">
              <a:extLst>
                <a:ext uri="{FF2B5EF4-FFF2-40B4-BE49-F238E27FC236}">
                  <a16:creationId xmlns:a16="http://schemas.microsoft.com/office/drawing/2014/main" id="{C26DCAE5-3E30-4D47-BD1D-758645222909}"/>
                </a:ext>
              </a:extLst>
            </p:cNvPr>
            <p:cNvGrpSpPr/>
            <p:nvPr/>
          </p:nvGrpSpPr>
          <p:grpSpPr>
            <a:xfrm>
              <a:off x="703568" y="2056528"/>
              <a:ext cx="259340" cy="252832"/>
              <a:chOff x="783093" y="-2783562"/>
              <a:chExt cx="1002275" cy="977133"/>
            </a:xfrm>
          </p:grpSpPr>
          <p:sp>
            <p:nvSpPr>
              <p:cNvPr id="64" name="Rectangle 63">
                <a:extLst>
                  <a:ext uri="{FF2B5EF4-FFF2-40B4-BE49-F238E27FC236}">
                    <a16:creationId xmlns:a16="http://schemas.microsoft.com/office/drawing/2014/main" id="{5F4D4808-244A-4318-8442-3E8E676FF410}"/>
                  </a:ext>
                </a:extLst>
              </p:cNvPr>
              <p:cNvSpPr>
                <a:spLocks noChangeArrowheads="1"/>
              </p:cNvSpPr>
              <p:nvPr/>
            </p:nvSpPr>
            <p:spPr bwMode="auto">
              <a:xfrm>
                <a:off x="783093" y="-2403620"/>
                <a:ext cx="835705" cy="597191"/>
              </a:xfrm>
              <a:prstGeom prst="rect">
                <a:avLst/>
              </a:pr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5" name="Line 5">
                <a:extLst>
                  <a:ext uri="{FF2B5EF4-FFF2-40B4-BE49-F238E27FC236}">
                    <a16:creationId xmlns:a16="http://schemas.microsoft.com/office/drawing/2014/main" id="{392F04DC-6351-4FC8-9CFC-A7265874A402}"/>
                  </a:ext>
                </a:extLst>
              </p:cNvPr>
              <p:cNvSpPr>
                <a:spLocks noChangeShapeType="1"/>
              </p:cNvSpPr>
              <p:nvPr/>
            </p:nvSpPr>
            <p:spPr bwMode="auto">
              <a:xfrm flipH="1">
                <a:off x="1074805" y="-2390191"/>
                <a:ext cx="4696" cy="581288"/>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6" name="Line 6">
                <a:extLst>
                  <a:ext uri="{FF2B5EF4-FFF2-40B4-BE49-F238E27FC236}">
                    <a16:creationId xmlns:a16="http://schemas.microsoft.com/office/drawing/2014/main" id="{8B5AEFED-3D84-4183-ACDC-1CCB91E0F44E}"/>
                  </a:ext>
                </a:extLst>
              </p:cNvPr>
              <p:cNvSpPr>
                <a:spLocks noChangeShapeType="1"/>
              </p:cNvSpPr>
              <p:nvPr/>
            </p:nvSpPr>
            <p:spPr bwMode="auto">
              <a:xfrm>
                <a:off x="1322388" y="-2403622"/>
                <a:ext cx="0" cy="594717"/>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7" name="Line 7">
                <a:extLst>
                  <a:ext uri="{FF2B5EF4-FFF2-40B4-BE49-F238E27FC236}">
                    <a16:creationId xmlns:a16="http://schemas.microsoft.com/office/drawing/2014/main" id="{A6E351EC-BFDB-41E6-B888-EC348D29DA31}"/>
                  </a:ext>
                </a:extLst>
              </p:cNvPr>
              <p:cNvSpPr>
                <a:spLocks noChangeShapeType="1"/>
              </p:cNvSpPr>
              <p:nvPr/>
            </p:nvSpPr>
            <p:spPr bwMode="auto">
              <a:xfrm>
                <a:off x="783094" y="-2250798"/>
                <a:ext cx="833884"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8" name="Line 8">
                <a:extLst>
                  <a:ext uri="{FF2B5EF4-FFF2-40B4-BE49-F238E27FC236}">
                    <a16:creationId xmlns:a16="http://schemas.microsoft.com/office/drawing/2014/main" id="{68513CC9-596A-4158-BCEA-965993039CD2}"/>
                  </a:ext>
                </a:extLst>
              </p:cNvPr>
              <p:cNvSpPr>
                <a:spLocks noChangeShapeType="1"/>
              </p:cNvSpPr>
              <p:nvPr/>
            </p:nvSpPr>
            <p:spPr bwMode="auto">
              <a:xfrm>
                <a:off x="783093" y="-2104707"/>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9" name="Line 9">
                <a:extLst>
                  <a:ext uri="{FF2B5EF4-FFF2-40B4-BE49-F238E27FC236}">
                    <a16:creationId xmlns:a16="http://schemas.microsoft.com/office/drawing/2014/main" id="{51329AF8-1C55-4CBE-8D4C-E6C942EE25AC}"/>
                  </a:ext>
                </a:extLst>
              </p:cNvPr>
              <p:cNvSpPr>
                <a:spLocks noChangeShapeType="1"/>
              </p:cNvSpPr>
              <p:nvPr/>
            </p:nvSpPr>
            <p:spPr bwMode="auto">
              <a:xfrm>
                <a:off x="783093" y="-1949413"/>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70" name="Freeform 10">
                <a:extLst>
                  <a:ext uri="{FF2B5EF4-FFF2-40B4-BE49-F238E27FC236}">
                    <a16:creationId xmlns:a16="http://schemas.microsoft.com/office/drawing/2014/main" id="{4486E8E9-C2E9-4AC2-B894-6BD37F6C063C}"/>
                  </a:ext>
                </a:extLst>
              </p:cNvPr>
              <p:cNvSpPr>
                <a:spLocks/>
              </p:cNvSpPr>
              <p:nvPr/>
            </p:nvSpPr>
            <p:spPr bwMode="auto">
              <a:xfrm>
                <a:off x="951484" y="-2783562"/>
                <a:ext cx="833884" cy="653631"/>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46" name="Oval 45">
            <a:extLst>
              <a:ext uri="{FF2B5EF4-FFF2-40B4-BE49-F238E27FC236}">
                <a16:creationId xmlns:a16="http://schemas.microsoft.com/office/drawing/2014/main" id="{90CA984A-93E4-448C-8423-79C0FBA280EB}"/>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7" name="brain_2" title="Icon of a brain with circles and connection lines inside">
            <a:extLst>
              <a:ext uri="{FF2B5EF4-FFF2-40B4-BE49-F238E27FC236}">
                <a16:creationId xmlns:a16="http://schemas.microsoft.com/office/drawing/2014/main" id="{F7FEE42C-1B23-4F14-A32B-D6069D3F892E}"/>
              </a:ext>
            </a:extLst>
          </p:cNvPr>
          <p:cNvSpPr>
            <a:spLocks noChangeAspect="1" noEditPoints="1"/>
          </p:cNvSpPr>
          <p:nvPr/>
        </p:nvSpPr>
        <p:spPr bwMode="auto">
          <a:xfrm>
            <a:off x="632368" y="2057925"/>
            <a:ext cx="402311" cy="26976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2700" cap="sq">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1981426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F8334D4-2B9D-4C29-86B3-33932AB44345}"/>
              </a:ext>
            </a:extLst>
          </p:cNvPr>
          <p:cNvGrpSpPr/>
          <p:nvPr/>
        </p:nvGrpSpPr>
        <p:grpSpPr>
          <a:xfrm>
            <a:off x="10265958" y="0"/>
            <a:ext cx="1382701" cy="1143000"/>
            <a:chOff x="585217" y="0"/>
            <a:chExt cx="745914" cy="1143000"/>
          </a:xfrm>
        </p:grpSpPr>
        <p:grpSp>
          <p:nvGrpSpPr>
            <p:cNvPr id="16" name="Group 15">
              <a:extLst>
                <a:ext uri="{FF2B5EF4-FFF2-40B4-BE49-F238E27FC236}">
                  <a16:creationId xmlns:a16="http://schemas.microsoft.com/office/drawing/2014/main" id="{A40A7C23-8174-45B9-B4F0-C4C86E2295A4}"/>
                </a:ext>
              </a:extLst>
            </p:cNvPr>
            <p:cNvGrpSpPr/>
            <p:nvPr/>
          </p:nvGrpSpPr>
          <p:grpSpPr>
            <a:xfrm>
              <a:off x="585217" y="0"/>
              <a:ext cx="745914" cy="1143000"/>
              <a:chOff x="490749" y="2984912"/>
              <a:chExt cx="1872140" cy="2557382"/>
            </a:xfrm>
          </p:grpSpPr>
          <p:sp>
            <p:nvSpPr>
              <p:cNvPr id="18" name="04R">
                <a:extLst>
                  <a:ext uri="{FF2B5EF4-FFF2-40B4-BE49-F238E27FC236}">
                    <a16:creationId xmlns:a16="http://schemas.microsoft.com/office/drawing/2014/main" id="{B1142AB6-F87D-4235-9E81-0CB90D72CF1B}"/>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04R">
                <a:extLst>
                  <a:ext uri="{FF2B5EF4-FFF2-40B4-BE49-F238E27FC236}">
                    <a16:creationId xmlns:a16="http://schemas.microsoft.com/office/drawing/2014/main" id="{78FE0382-5DCB-4172-B649-5C3134BEF773}"/>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7" name="Rectangle 16">
              <a:extLst>
                <a:ext uri="{FF2B5EF4-FFF2-40B4-BE49-F238E27FC236}">
                  <a16:creationId xmlns:a16="http://schemas.microsoft.com/office/drawing/2014/main" id="{6295D212-49E0-4AE9-A45E-434462117A6B}"/>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78D4"/>
                  </a:solidFill>
                  <a:effectLst/>
                  <a:uLnTx/>
                  <a:uFillTx/>
                  <a:latin typeface="Segoe UI Semibold"/>
                  <a:ea typeface="+mn-ea"/>
                  <a:cs typeface="Segoe UI" pitchFamily="34" charset="0"/>
                </a:rPr>
                <a:t>$100</a:t>
              </a:r>
            </a:p>
          </p:txBody>
        </p:sp>
      </p:grpSp>
      <p:grpSp>
        <p:nvGrpSpPr>
          <p:cNvPr id="14" name="Group 13">
            <a:extLst>
              <a:ext uri="{FF2B5EF4-FFF2-40B4-BE49-F238E27FC236}">
                <a16:creationId xmlns:a16="http://schemas.microsoft.com/office/drawing/2014/main" id="{D069AD47-A1AD-4362-873A-8E514A430D82}"/>
              </a:ext>
            </a:extLst>
          </p:cNvPr>
          <p:cNvGrpSpPr/>
          <p:nvPr/>
        </p:nvGrpSpPr>
        <p:grpSpPr>
          <a:xfrm>
            <a:off x="910997" y="2626466"/>
            <a:ext cx="1867676" cy="1867670"/>
            <a:chOff x="1268087" y="58194"/>
            <a:chExt cx="3607256" cy="3607244"/>
          </a:xfrm>
        </p:grpSpPr>
        <p:sp>
          <p:nvSpPr>
            <p:cNvPr id="3" name="Oval 2">
              <a:extLst>
                <a:ext uri="{FF2B5EF4-FFF2-40B4-BE49-F238E27FC236}">
                  <a16:creationId xmlns:a16="http://schemas.microsoft.com/office/drawing/2014/main" id="{80A2326D-ED6E-4B2B-B495-F6912BE583DE}"/>
                </a:ext>
              </a:extLst>
            </p:cNvPr>
            <p:cNvSpPr/>
            <p:nvPr/>
          </p:nvSpPr>
          <p:spPr bwMode="auto">
            <a:xfrm>
              <a:off x="1268087" y="58194"/>
              <a:ext cx="3607256" cy="3607244"/>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TextBox 12">
              <a:extLst>
                <a:ext uri="{FF2B5EF4-FFF2-40B4-BE49-F238E27FC236}">
                  <a16:creationId xmlns:a16="http://schemas.microsoft.com/office/drawing/2014/main" id="{8E3FADC8-17A4-4F60-9982-49829341096D}"/>
                </a:ext>
              </a:extLst>
            </p:cNvPr>
            <p:cNvSpPr txBox="1"/>
            <p:nvPr/>
          </p:nvSpPr>
          <p:spPr>
            <a:xfrm>
              <a:off x="2440119" y="58194"/>
              <a:ext cx="1263193" cy="341805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srgbClr val="077BD6"/>
                  </a:solidFill>
                  <a:effectLst/>
                  <a:uLnTx/>
                  <a:uFillTx/>
                  <a:latin typeface="Segoe UI Semibold"/>
                  <a:ea typeface="+mn-ea"/>
                  <a:cs typeface="+mn-cs"/>
                </a:rPr>
                <a:t>?</a:t>
              </a:r>
            </a:p>
          </p:txBody>
        </p:sp>
      </p:grpSp>
      <p:sp>
        <p:nvSpPr>
          <p:cNvPr id="20" name="Rectangle 19">
            <a:extLst>
              <a:ext uri="{FF2B5EF4-FFF2-40B4-BE49-F238E27FC236}">
                <a16:creationId xmlns:a16="http://schemas.microsoft.com/office/drawing/2014/main" id="{D0CA9F04-0D07-4BC2-88EC-9DF450592FDC}"/>
              </a:ext>
            </a:extLst>
          </p:cNvPr>
          <p:cNvSpPr/>
          <p:nvPr/>
        </p:nvSpPr>
        <p:spPr>
          <a:xfrm>
            <a:off x="3143776" y="2827049"/>
            <a:ext cx="8822937" cy="280076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5400" b="0" i="0" u="none" strike="noStrike" kern="1200" cap="none" spc="0" normalizeH="0" baseline="0" noProof="0" dirty="0">
                <a:ln>
                  <a:noFill/>
                </a:ln>
                <a:solidFill>
                  <a:srgbClr val="077BD6"/>
                </a:solidFill>
                <a:effectLst/>
                <a:uLnTx/>
                <a:uFillTx/>
                <a:latin typeface="Segoe UI"/>
                <a:ea typeface="+mn-ea"/>
                <a:cs typeface="+mn-cs"/>
              </a:rPr>
              <a:t>“Defenders think in ________.</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5400" b="0" i="0" u="none" strike="noStrike" kern="1200" cap="none" spc="0" normalizeH="0" baseline="0" noProof="0" dirty="0">
                <a:ln>
                  <a:noFill/>
                </a:ln>
                <a:solidFill>
                  <a:srgbClr val="077BD6"/>
                </a:solidFill>
                <a:effectLst/>
                <a:uLnTx/>
                <a:uFillTx/>
                <a:latin typeface="Segoe UI"/>
                <a:ea typeface="+mn-ea"/>
                <a:cs typeface="+mn-cs"/>
              </a:rPr>
              <a:t>  Attackers think in ________.”</a:t>
            </a:r>
          </a:p>
          <a:p>
            <a:pPr marL="0" marR="0" lvl="0" indent="0" algn="r" defTabSz="914367"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dirty="0">
                <a:ln>
                  <a:noFill/>
                </a:ln>
                <a:solidFill>
                  <a:srgbClr val="077BD6"/>
                </a:solidFill>
                <a:effectLst/>
                <a:uLnTx/>
                <a:uFillTx/>
                <a:latin typeface="Segoe UI"/>
                <a:ea typeface="+mn-ea"/>
                <a:cs typeface="+mn-cs"/>
              </a:rPr>
            </a:br>
            <a:r>
              <a:rPr kumimoji="0" lang="en-US" sz="2400" b="0" i="0" u="none" strike="noStrike" kern="1200" cap="none" spc="0" normalizeH="0" baseline="0" noProof="0" dirty="0">
                <a:ln>
                  <a:noFill/>
                </a:ln>
                <a:solidFill>
                  <a:srgbClr val="077BD6"/>
                </a:solidFill>
                <a:effectLst/>
                <a:uLnTx/>
                <a:uFillTx/>
                <a:latin typeface="Segoe UI"/>
                <a:ea typeface="+mn-ea"/>
                <a:cs typeface="+mn-cs"/>
              </a:rPr>
              <a:t>-John Lambert, Microsoft Threat Intelligence Center</a:t>
            </a:r>
            <a:endParaRPr kumimoji="0" lang="en-US" sz="5400" b="0" i="0" u="none" strike="noStrike" kern="1200" cap="none" spc="0" normalizeH="0" baseline="0" noProof="0" dirty="0">
              <a:ln>
                <a:noFill/>
              </a:ln>
              <a:solidFill>
                <a:srgbClr val="077BD6"/>
              </a:solidFill>
              <a:effectLst/>
              <a:uLnTx/>
              <a:uFillTx/>
              <a:latin typeface="Segoe UI"/>
              <a:ea typeface="+mn-ea"/>
              <a:cs typeface="+mn-cs"/>
            </a:endParaRPr>
          </a:p>
        </p:txBody>
      </p:sp>
    </p:spTree>
    <p:extLst>
      <p:ext uri="{BB962C8B-B14F-4D97-AF65-F5344CB8AC3E}">
        <p14:creationId xmlns:p14="http://schemas.microsoft.com/office/powerpoint/2010/main" val="298899367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F8334D4-2B9D-4C29-86B3-33932AB44345}"/>
              </a:ext>
            </a:extLst>
          </p:cNvPr>
          <p:cNvGrpSpPr/>
          <p:nvPr/>
        </p:nvGrpSpPr>
        <p:grpSpPr>
          <a:xfrm>
            <a:off x="10265958" y="0"/>
            <a:ext cx="1382701" cy="1143000"/>
            <a:chOff x="585217" y="0"/>
            <a:chExt cx="745914" cy="1143000"/>
          </a:xfrm>
        </p:grpSpPr>
        <p:grpSp>
          <p:nvGrpSpPr>
            <p:cNvPr id="16" name="Group 15">
              <a:extLst>
                <a:ext uri="{FF2B5EF4-FFF2-40B4-BE49-F238E27FC236}">
                  <a16:creationId xmlns:a16="http://schemas.microsoft.com/office/drawing/2014/main" id="{A40A7C23-8174-45B9-B4F0-C4C86E2295A4}"/>
                </a:ext>
              </a:extLst>
            </p:cNvPr>
            <p:cNvGrpSpPr/>
            <p:nvPr/>
          </p:nvGrpSpPr>
          <p:grpSpPr>
            <a:xfrm>
              <a:off x="585217" y="0"/>
              <a:ext cx="745914" cy="1143000"/>
              <a:chOff x="490749" y="2984912"/>
              <a:chExt cx="1872140" cy="2557382"/>
            </a:xfrm>
          </p:grpSpPr>
          <p:sp>
            <p:nvSpPr>
              <p:cNvPr id="18" name="04R">
                <a:extLst>
                  <a:ext uri="{FF2B5EF4-FFF2-40B4-BE49-F238E27FC236}">
                    <a16:creationId xmlns:a16="http://schemas.microsoft.com/office/drawing/2014/main" id="{B1142AB6-F87D-4235-9E81-0CB90D72CF1B}"/>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04R">
                <a:extLst>
                  <a:ext uri="{FF2B5EF4-FFF2-40B4-BE49-F238E27FC236}">
                    <a16:creationId xmlns:a16="http://schemas.microsoft.com/office/drawing/2014/main" id="{78FE0382-5DCB-4172-B649-5C3134BEF773}"/>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7" name="Rectangle 16">
              <a:extLst>
                <a:ext uri="{FF2B5EF4-FFF2-40B4-BE49-F238E27FC236}">
                  <a16:creationId xmlns:a16="http://schemas.microsoft.com/office/drawing/2014/main" id="{6295D212-49E0-4AE9-A45E-434462117A6B}"/>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78D4"/>
                  </a:solidFill>
                  <a:effectLst/>
                  <a:uLnTx/>
                  <a:uFillTx/>
                  <a:latin typeface="Segoe UI Semibold"/>
                  <a:ea typeface="+mn-ea"/>
                  <a:cs typeface="Segoe UI" pitchFamily="34" charset="0"/>
                </a:rPr>
                <a:t>$100</a:t>
              </a:r>
            </a:p>
          </p:txBody>
        </p:sp>
      </p:grpSp>
      <p:grpSp>
        <p:nvGrpSpPr>
          <p:cNvPr id="14" name="Group 13">
            <a:extLst>
              <a:ext uri="{FF2B5EF4-FFF2-40B4-BE49-F238E27FC236}">
                <a16:creationId xmlns:a16="http://schemas.microsoft.com/office/drawing/2014/main" id="{D069AD47-A1AD-4362-873A-8E514A430D82}"/>
              </a:ext>
            </a:extLst>
          </p:cNvPr>
          <p:cNvGrpSpPr/>
          <p:nvPr/>
        </p:nvGrpSpPr>
        <p:grpSpPr>
          <a:xfrm>
            <a:off x="910997" y="2626466"/>
            <a:ext cx="1867676" cy="1867670"/>
            <a:chOff x="1268087" y="58194"/>
            <a:chExt cx="3607256" cy="3607244"/>
          </a:xfrm>
        </p:grpSpPr>
        <p:sp>
          <p:nvSpPr>
            <p:cNvPr id="3" name="Oval 2">
              <a:extLst>
                <a:ext uri="{FF2B5EF4-FFF2-40B4-BE49-F238E27FC236}">
                  <a16:creationId xmlns:a16="http://schemas.microsoft.com/office/drawing/2014/main" id="{80A2326D-ED6E-4B2B-B495-F6912BE583DE}"/>
                </a:ext>
              </a:extLst>
            </p:cNvPr>
            <p:cNvSpPr/>
            <p:nvPr/>
          </p:nvSpPr>
          <p:spPr bwMode="auto">
            <a:xfrm>
              <a:off x="1268087" y="58194"/>
              <a:ext cx="3607256" cy="3607244"/>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TextBox 12">
              <a:extLst>
                <a:ext uri="{FF2B5EF4-FFF2-40B4-BE49-F238E27FC236}">
                  <a16:creationId xmlns:a16="http://schemas.microsoft.com/office/drawing/2014/main" id="{8E3FADC8-17A4-4F60-9982-49829341096D}"/>
                </a:ext>
              </a:extLst>
            </p:cNvPr>
            <p:cNvSpPr txBox="1"/>
            <p:nvPr/>
          </p:nvSpPr>
          <p:spPr>
            <a:xfrm>
              <a:off x="2115031" y="58194"/>
              <a:ext cx="1913367" cy="341805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srgbClr val="077BD6"/>
                  </a:solidFill>
                  <a:effectLst/>
                  <a:uLnTx/>
                  <a:uFillTx/>
                  <a:latin typeface="Segoe UI Semibold"/>
                  <a:ea typeface="+mn-ea"/>
                  <a:cs typeface="+mn-cs"/>
                </a:rPr>
                <a:t>A</a:t>
              </a:r>
            </a:p>
          </p:txBody>
        </p:sp>
      </p:grpSp>
      <p:sp>
        <p:nvSpPr>
          <p:cNvPr id="12" name="Rectangle 11">
            <a:extLst>
              <a:ext uri="{FF2B5EF4-FFF2-40B4-BE49-F238E27FC236}">
                <a16:creationId xmlns:a16="http://schemas.microsoft.com/office/drawing/2014/main" id="{4BFC1A13-178B-4093-9764-4D5D970E7ECD}"/>
              </a:ext>
            </a:extLst>
          </p:cNvPr>
          <p:cNvSpPr/>
          <p:nvPr/>
        </p:nvSpPr>
        <p:spPr>
          <a:xfrm>
            <a:off x="3143776" y="2827049"/>
            <a:ext cx="8822937" cy="258532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4000" b="0" i="0" u="none" strike="noStrike" kern="1200" cap="none" spc="0" normalizeH="0" baseline="0" noProof="0" dirty="0">
                <a:ln>
                  <a:noFill/>
                </a:ln>
                <a:solidFill>
                  <a:srgbClr val="077BD6"/>
                </a:solidFill>
                <a:effectLst/>
                <a:uLnTx/>
                <a:uFillTx/>
                <a:latin typeface="Segoe UI"/>
                <a:ea typeface="+mn-ea"/>
                <a:cs typeface="+mn-cs"/>
              </a:rPr>
              <a:t>“Defenders think in </a:t>
            </a:r>
            <a:r>
              <a:rPr kumimoji="0" lang="en-US" sz="4000" b="0" i="0" u="sng" strike="noStrike" kern="1200" cap="none" spc="0" normalizeH="0" baseline="0" noProof="0" dirty="0">
                <a:ln>
                  <a:noFill/>
                </a:ln>
                <a:solidFill>
                  <a:srgbClr val="077BD6"/>
                </a:solidFill>
                <a:effectLst/>
                <a:uLnTx/>
                <a:uFillTx/>
                <a:latin typeface="Segoe UI"/>
                <a:ea typeface="+mn-ea"/>
                <a:cs typeface="+mn-cs"/>
              </a:rPr>
              <a:t>lists.</a:t>
            </a:r>
            <a:endParaRPr kumimoji="0" lang="en-US" sz="4000" b="0" i="0" u="none" strike="noStrike" kern="1200" cap="none" spc="0" normalizeH="0" baseline="0" noProof="0" dirty="0">
              <a:ln>
                <a:noFill/>
              </a:ln>
              <a:solidFill>
                <a:srgbClr val="077BD6"/>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4000" b="0" i="0" u="none" strike="noStrike" kern="1200" cap="none" spc="0" normalizeH="0" baseline="0" noProof="0" dirty="0">
                <a:ln>
                  <a:noFill/>
                </a:ln>
                <a:solidFill>
                  <a:srgbClr val="077BD6"/>
                </a:solidFill>
                <a:effectLst/>
                <a:uLnTx/>
                <a:uFillTx/>
                <a:latin typeface="Segoe UI"/>
                <a:ea typeface="+mn-ea"/>
                <a:cs typeface="+mn-cs"/>
              </a:rPr>
              <a:t>  Attackers think in </a:t>
            </a:r>
            <a:r>
              <a:rPr kumimoji="0" lang="en-US" sz="4000" b="0" i="0" u="sng" strike="noStrike" kern="1200" cap="none" spc="0" normalizeH="0" baseline="0" noProof="0" dirty="0">
                <a:ln>
                  <a:noFill/>
                </a:ln>
                <a:solidFill>
                  <a:srgbClr val="077BD6"/>
                </a:solidFill>
                <a:effectLst/>
                <a:uLnTx/>
                <a:uFillTx/>
                <a:latin typeface="Segoe UI"/>
                <a:ea typeface="+mn-ea"/>
                <a:cs typeface="+mn-cs"/>
              </a:rPr>
              <a:t>graphs</a:t>
            </a:r>
            <a:r>
              <a:rPr kumimoji="0" lang="en-US" sz="4000" b="0" i="0" u="none" strike="noStrike" kern="1200" cap="none" spc="0" normalizeH="0" baseline="0" noProof="0" dirty="0">
                <a:ln>
                  <a:noFill/>
                </a:ln>
                <a:solidFill>
                  <a:srgbClr val="077BD6"/>
                </a:solidFill>
                <a:effectLst/>
                <a:uLnTx/>
                <a:uFillTx/>
                <a:latin typeface="Segoe UI"/>
                <a:ea typeface="+mn-ea"/>
                <a:cs typeface="+mn-cs"/>
              </a:rPr>
              <a:t>.”</a:t>
            </a:r>
          </a:p>
          <a:p>
            <a:pPr marL="0" marR="0" lvl="0" indent="0" algn="r" defTabSz="914367"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srgbClr val="077BD6"/>
                </a:solidFill>
                <a:effectLst/>
                <a:uLnTx/>
                <a:uFillTx/>
                <a:latin typeface="Segoe UI"/>
                <a:ea typeface="+mn-ea"/>
                <a:cs typeface="+mn-cs"/>
              </a:rPr>
            </a:br>
            <a:endParaRPr kumimoji="0" lang="en-US" sz="4000" b="0" i="0" u="none" strike="noStrike" kern="1200" cap="none" spc="0" normalizeH="0" baseline="0" noProof="0" dirty="0">
              <a:ln>
                <a:noFill/>
              </a:ln>
              <a:solidFill>
                <a:srgbClr val="077BD6"/>
              </a:solidFill>
              <a:effectLst/>
              <a:uLnTx/>
              <a:uFillTx/>
              <a:latin typeface="Segoe UI"/>
              <a:ea typeface="+mn-ea"/>
              <a:cs typeface="+mn-cs"/>
            </a:endParaRPr>
          </a:p>
        </p:txBody>
      </p:sp>
    </p:spTree>
    <p:extLst>
      <p:ext uri="{BB962C8B-B14F-4D97-AF65-F5344CB8AC3E}">
        <p14:creationId xmlns:p14="http://schemas.microsoft.com/office/powerpoint/2010/main" val="328124075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Energy City line">
            <a:extLst>
              <a:ext uri="{FF2B5EF4-FFF2-40B4-BE49-F238E27FC236}">
                <a16:creationId xmlns:a16="http://schemas.microsoft.com/office/drawing/2014/main" id="{4E38BE29-C3FE-4BFC-8BD0-253B1CCD2CD1}"/>
              </a:ext>
            </a:extLst>
          </p:cNvPr>
          <p:cNvCxnSpPr>
            <a:cxnSpLocks/>
            <a:stCxn id="35" idx="3"/>
          </p:cNvCxnSpPr>
          <p:nvPr/>
        </p:nvCxnSpPr>
        <p:spPr>
          <a:xfrm flipH="1">
            <a:off x="-87715" y="3070832"/>
            <a:ext cx="373102" cy="304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5" name="Energy City line">
            <a:extLst>
              <a:ext uri="{FF2B5EF4-FFF2-40B4-BE49-F238E27FC236}">
                <a16:creationId xmlns:a16="http://schemas.microsoft.com/office/drawing/2014/main" id="{92CEF75D-DD5E-468C-A4C5-6396424D71CC}"/>
              </a:ext>
            </a:extLst>
          </p:cNvPr>
          <p:cNvCxnSpPr>
            <a:cxnSpLocks/>
            <a:endCxn id="35" idx="6"/>
          </p:cNvCxnSpPr>
          <p:nvPr/>
        </p:nvCxnSpPr>
        <p:spPr>
          <a:xfrm flipH="1" flipV="1">
            <a:off x="449990" y="3052354"/>
            <a:ext cx="1461966" cy="318736"/>
          </a:xfrm>
          <a:prstGeom prst="line">
            <a:avLst/>
          </a:prstGeom>
          <a:noFill/>
          <a:ln w="25400" cap="flat">
            <a:solidFill>
              <a:srgbClr val="D2D2D2"/>
            </a:solidFill>
            <a:prstDash val="solid"/>
            <a:miter lim="800000"/>
            <a:headEnd type="oval"/>
            <a:tailEnd/>
          </a:ln>
          <a:extLst>
            <a:ext uri="{909E8E84-426E-40DD-AFC4-6F175D3DCCD1}">
              <a14:hiddenFill xmlns:a14="http://schemas.microsoft.com/office/drawing/2010/main">
                <a:noFill/>
              </a14:hiddenFill>
            </a:ext>
          </a:extLst>
        </p:spPr>
      </p:cxnSp>
      <p:cxnSp>
        <p:nvCxnSpPr>
          <p:cNvPr id="6" name="Energy City line">
            <a:extLst>
              <a:ext uri="{FF2B5EF4-FFF2-40B4-BE49-F238E27FC236}">
                <a16:creationId xmlns:a16="http://schemas.microsoft.com/office/drawing/2014/main" id="{0525A17B-52F7-4E78-822A-AB6B83F4DA39}"/>
              </a:ext>
            </a:extLst>
          </p:cNvPr>
          <p:cNvCxnSpPr>
            <a:cxnSpLocks/>
          </p:cNvCxnSpPr>
          <p:nvPr/>
        </p:nvCxnSpPr>
        <p:spPr>
          <a:xfrm flipH="1">
            <a:off x="1140358" y="6245238"/>
            <a:ext cx="854545" cy="77879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7" name="Energy City line">
            <a:extLst>
              <a:ext uri="{FF2B5EF4-FFF2-40B4-BE49-F238E27FC236}">
                <a16:creationId xmlns:a16="http://schemas.microsoft.com/office/drawing/2014/main" id="{972201D8-696E-4BF2-BBA7-372F4A4F22C5}"/>
              </a:ext>
            </a:extLst>
          </p:cNvPr>
          <p:cNvCxnSpPr>
            <a:cxnSpLocks/>
            <a:endCxn id="32" idx="4"/>
          </p:cNvCxnSpPr>
          <p:nvPr/>
        </p:nvCxnSpPr>
        <p:spPr>
          <a:xfrm>
            <a:off x="1763095" y="4735278"/>
            <a:ext cx="223038" cy="16133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8" name="Energy City line">
            <a:extLst>
              <a:ext uri="{FF2B5EF4-FFF2-40B4-BE49-F238E27FC236}">
                <a16:creationId xmlns:a16="http://schemas.microsoft.com/office/drawing/2014/main" id="{2C8F8777-767C-4657-A248-A1711AC9ADB3}"/>
              </a:ext>
            </a:extLst>
          </p:cNvPr>
          <p:cNvCxnSpPr>
            <a:cxnSpLocks/>
            <a:stCxn id="24" idx="2"/>
          </p:cNvCxnSpPr>
          <p:nvPr/>
        </p:nvCxnSpPr>
        <p:spPr>
          <a:xfrm>
            <a:off x="831511" y="2233164"/>
            <a:ext cx="1080445" cy="111452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 name="Energy City line">
            <a:extLst>
              <a:ext uri="{FF2B5EF4-FFF2-40B4-BE49-F238E27FC236}">
                <a16:creationId xmlns:a16="http://schemas.microsoft.com/office/drawing/2014/main" id="{8326F911-8C5F-450A-A7B8-1F2310B89B2E}"/>
              </a:ext>
            </a:extLst>
          </p:cNvPr>
          <p:cNvCxnSpPr>
            <a:cxnSpLocks/>
          </p:cNvCxnSpPr>
          <p:nvPr/>
        </p:nvCxnSpPr>
        <p:spPr>
          <a:xfrm>
            <a:off x="397810" y="5022362"/>
            <a:ext cx="768163" cy="74620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1" name="Energy City line">
            <a:extLst>
              <a:ext uri="{FF2B5EF4-FFF2-40B4-BE49-F238E27FC236}">
                <a16:creationId xmlns:a16="http://schemas.microsoft.com/office/drawing/2014/main" id="{EA438B2A-06A2-4307-9B8E-3A7C9557217D}"/>
              </a:ext>
            </a:extLst>
          </p:cNvPr>
          <p:cNvCxnSpPr>
            <a:cxnSpLocks/>
          </p:cNvCxnSpPr>
          <p:nvPr/>
        </p:nvCxnSpPr>
        <p:spPr>
          <a:xfrm flipV="1">
            <a:off x="403225" y="4698131"/>
            <a:ext cx="1291659" cy="29174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2" name="Energy City line">
            <a:extLst>
              <a:ext uri="{FF2B5EF4-FFF2-40B4-BE49-F238E27FC236}">
                <a16:creationId xmlns:a16="http://schemas.microsoft.com/office/drawing/2014/main" id="{300BDECB-A1AF-497E-AA85-495ED7F6F1FE}"/>
              </a:ext>
            </a:extLst>
          </p:cNvPr>
          <p:cNvCxnSpPr>
            <a:cxnSpLocks/>
            <a:endCxn id="34" idx="0"/>
          </p:cNvCxnSpPr>
          <p:nvPr/>
        </p:nvCxnSpPr>
        <p:spPr>
          <a:xfrm flipH="1">
            <a:off x="400471" y="3384119"/>
            <a:ext cx="1511485" cy="154022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3" name="Energy City line">
            <a:extLst>
              <a:ext uri="{FF2B5EF4-FFF2-40B4-BE49-F238E27FC236}">
                <a16:creationId xmlns:a16="http://schemas.microsoft.com/office/drawing/2014/main" id="{46E9BAAC-CAC5-424F-9AF2-ABD5CF08963E}"/>
              </a:ext>
            </a:extLst>
          </p:cNvPr>
          <p:cNvCxnSpPr>
            <a:cxnSpLocks/>
            <a:stCxn id="31" idx="3"/>
          </p:cNvCxnSpPr>
          <p:nvPr/>
        </p:nvCxnSpPr>
        <p:spPr>
          <a:xfrm flipH="1">
            <a:off x="854617" y="1653603"/>
            <a:ext cx="950831" cy="56072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14" name="04R">
            <a:extLst>
              <a:ext uri="{FF2B5EF4-FFF2-40B4-BE49-F238E27FC236}">
                <a16:creationId xmlns:a16="http://schemas.microsoft.com/office/drawing/2014/main" id="{05951825-25EB-41B1-9E56-EA2C4C0873C1}"/>
              </a:ext>
            </a:extLst>
          </p:cNvPr>
          <p:cNvSpPr/>
          <p:nvPr/>
        </p:nvSpPr>
        <p:spPr bwMode="auto">
          <a:xfrm>
            <a:off x="2786267" y="2999928"/>
            <a:ext cx="5088192" cy="85814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a:ln w="3175">
                  <a:noFill/>
                </a:ln>
                <a:solidFill>
                  <a:srgbClr val="2F2F2F"/>
                </a:solidFill>
                <a:effectLst/>
                <a:uLnTx/>
                <a:uFillTx/>
                <a:latin typeface="Segoe UI Semibold"/>
                <a:ea typeface="+mn-ea"/>
                <a:cs typeface="Segoe UI Semilight" panose="020B0402040204020203" pitchFamily="34" charset="0"/>
              </a:rPr>
              <a:t>Automation</a:t>
            </a:r>
          </a:p>
        </p:txBody>
      </p:sp>
      <p:cxnSp>
        <p:nvCxnSpPr>
          <p:cNvPr id="26" name="Energy City line">
            <a:extLst>
              <a:ext uri="{FF2B5EF4-FFF2-40B4-BE49-F238E27FC236}">
                <a16:creationId xmlns:a16="http://schemas.microsoft.com/office/drawing/2014/main" id="{6BA87E27-460F-47DA-9D4B-6E1AF8B126D5}"/>
              </a:ext>
            </a:extLst>
          </p:cNvPr>
          <p:cNvCxnSpPr>
            <a:cxnSpLocks/>
          </p:cNvCxnSpPr>
          <p:nvPr/>
        </p:nvCxnSpPr>
        <p:spPr>
          <a:xfrm>
            <a:off x="703568" y="651244"/>
            <a:ext cx="1159609" cy="9328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7" name="Energy City line">
            <a:extLst>
              <a:ext uri="{FF2B5EF4-FFF2-40B4-BE49-F238E27FC236}">
                <a16:creationId xmlns:a16="http://schemas.microsoft.com/office/drawing/2014/main" id="{8D1B64D7-3AB1-483D-82C7-33749ABC01C6}"/>
              </a:ext>
            </a:extLst>
          </p:cNvPr>
          <p:cNvCxnSpPr>
            <a:cxnSpLocks/>
          </p:cNvCxnSpPr>
          <p:nvPr/>
        </p:nvCxnSpPr>
        <p:spPr>
          <a:xfrm flipV="1">
            <a:off x="686574" y="-43937"/>
            <a:ext cx="168043" cy="6297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grpSp>
        <p:nvGrpSpPr>
          <p:cNvPr id="28" name="Group 27">
            <a:extLst>
              <a:ext uri="{FF2B5EF4-FFF2-40B4-BE49-F238E27FC236}">
                <a16:creationId xmlns:a16="http://schemas.microsoft.com/office/drawing/2014/main" id="{73DE40AC-96FD-4BC2-91D5-E311E0A7DFB5}"/>
              </a:ext>
            </a:extLst>
          </p:cNvPr>
          <p:cNvGrpSpPr/>
          <p:nvPr/>
        </p:nvGrpSpPr>
        <p:grpSpPr>
          <a:xfrm>
            <a:off x="1043823" y="882785"/>
            <a:ext cx="494604" cy="494604"/>
            <a:chOff x="955596" y="437396"/>
            <a:chExt cx="910036" cy="910036"/>
          </a:xfrm>
        </p:grpSpPr>
        <p:sp>
          <p:nvSpPr>
            <p:cNvPr id="29" name="Oval 28">
              <a:extLst>
                <a:ext uri="{FF2B5EF4-FFF2-40B4-BE49-F238E27FC236}">
                  <a16:creationId xmlns:a16="http://schemas.microsoft.com/office/drawing/2014/main" id="{1827A729-B71E-48C9-B36F-FFD11469D67E}"/>
                </a:ext>
              </a:extLst>
            </p:cNvPr>
            <p:cNvSpPr/>
            <p:nvPr/>
          </p:nvSpPr>
          <p:spPr bwMode="auto">
            <a:xfrm>
              <a:off x="955596"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binoculars" title="Icon of binoculars">
              <a:extLst>
                <a:ext uri="{FF2B5EF4-FFF2-40B4-BE49-F238E27FC236}">
                  <a16:creationId xmlns:a16="http://schemas.microsoft.com/office/drawing/2014/main" id="{5C3F13FD-0510-486D-A933-8B1D450A22A2}"/>
                </a:ext>
              </a:extLst>
            </p:cNvPr>
            <p:cNvSpPr>
              <a:spLocks noChangeAspect="1" noEditPoints="1"/>
            </p:cNvSpPr>
            <p:nvPr/>
          </p:nvSpPr>
          <p:spPr bwMode="auto">
            <a:xfrm>
              <a:off x="1160945" y="658597"/>
              <a:ext cx="499338" cy="467634"/>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1" name="Oval 129">
            <a:extLst>
              <a:ext uri="{FF2B5EF4-FFF2-40B4-BE49-F238E27FC236}">
                <a16:creationId xmlns:a16="http://schemas.microsoft.com/office/drawing/2014/main" id="{AF89230E-117F-47AE-90F8-A6026FC589AE}"/>
              </a:ext>
            </a:extLst>
          </p:cNvPr>
          <p:cNvSpPr>
            <a:spLocks noChangeArrowheads="1"/>
          </p:cNvSpPr>
          <p:nvPr/>
        </p:nvSpPr>
        <p:spPr bwMode="auto">
          <a:xfrm rot="965671">
            <a:off x="1794280" y="15206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Oval 129">
            <a:extLst>
              <a:ext uri="{FF2B5EF4-FFF2-40B4-BE49-F238E27FC236}">
                <a16:creationId xmlns:a16="http://schemas.microsoft.com/office/drawing/2014/main" id="{C8EC9460-6D93-41CE-A82A-7C6168E92103}"/>
              </a:ext>
            </a:extLst>
          </p:cNvPr>
          <p:cNvSpPr>
            <a:spLocks noChangeArrowheads="1"/>
          </p:cNvSpPr>
          <p:nvPr/>
        </p:nvSpPr>
        <p:spPr bwMode="auto">
          <a:xfrm rot="21402438">
            <a:off x="1891341" y="616951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 name="Oval 129">
            <a:extLst>
              <a:ext uri="{FF2B5EF4-FFF2-40B4-BE49-F238E27FC236}">
                <a16:creationId xmlns:a16="http://schemas.microsoft.com/office/drawing/2014/main" id="{42FFA9B5-726B-4E94-B473-22A9532424CC}"/>
              </a:ext>
            </a:extLst>
          </p:cNvPr>
          <p:cNvSpPr>
            <a:spLocks noChangeArrowheads="1"/>
          </p:cNvSpPr>
          <p:nvPr/>
        </p:nvSpPr>
        <p:spPr bwMode="auto">
          <a:xfrm rot="965671">
            <a:off x="581507" y="5259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 name="Oval 129">
            <a:extLst>
              <a:ext uri="{FF2B5EF4-FFF2-40B4-BE49-F238E27FC236}">
                <a16:creationId xmlns:a16="http://schemas.microsoft.com/office/drawing/2014/main" id="{CB88B290-5E99-4C2B-9FEC-63735F60AFF9}"/>
              </a:ext>
            </a:extLst>
          </p:cNvPr>
          <p:cNvSpPr>
            <a:spLocks noChangeArrowheads="1"/>
          </p:cNvSpPr>
          <p:nvPr/>
        </p:nvSpPr>
        <p:spPr bwMode="auto">
          <a:xfrm rot="1440981">
            <a:off x="274344" y="491657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 name="Oval 129">
            <a:extLst>
              <a:ext uri="{FF2B5EF4-FFF2-40B4-BE49-F238E27FC236}">
                <a16:creationId xmlns:a16="http://schemas.microsoft.com/office/drawing/2014/main" id="{1795F5B1-4C32-4760-BE6D-670AA94311DD}"/>
              </a:ext>
            </a:extLst>
          </p:cNvPr>
          <p:cNvSpPr>
            <a:spLocks noChangeArrowheads="1"/>
          </p:cNvSpPr>
          <p:nvPr/>
        </p:nvSpPr>
        <p:spPr bwMode="auto">
          <a:xfrm rot="965671">
            <a:off x="274219" y="293786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407B14A6-404B-4732-A0EF-F69840DA2E56}"/>
              </a:ext>
            </a:extLst>
          </p:cNvPr>
          <p:cNvGrpSpPr/>
          <p:nvPr/>
        </p:nvGrpSpPr>
        <p:grpSpPr>
          <a:xfrm>
            <a:off x="1538427" y="4485641"/>
            <a:ext cx="494604" cy="494604"/>
            <a:chOff x="587529" y="1945831"/>
            <a:chExt cx="494604" cy="494604"/>
          </a:xfrm>
        </p:grpSpPr>
        <p:sp>
          <p:nvSpPr>
            <p:cNvPr id="40" name="Oval 39">
              <a:extLst>
                <a:ext uri="{FF2B5EF4-FFF2-40B4-BE49-F238E27FC236}">
                  <a16:creationId xmlns:a16="http://schemas.microsoft.com/office/drawing/2014/main" id="{B246C19A-EF92-4F27-9737-CD5C820366CB}"/>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52AD7789-9199-4F6D-8F90-4B4EF98C9353}"/>
                </a:ext>
              </a:extLst>
            </p:cNvPr>
            <p:cNvGrpSpPr/>
            <p:nvPr/>
          </p:nvGrpSpPr>
          <p:grpSpPr>
            <a:xfrm>
              <a:off x="703568" y="2056528"/>
              <a:ext cx="259340" cy="252832"/>
              <a:chOff x="783093" y="-2783562"/>
              <a:chExt cx="1002275" cy="977133"/>
            </a:xfrm>
          </p:grpSpPr>
          <p:sp>
            <p:nvSpPr>
              <p:cNvPr id="42" name="Rectangle 41">
                <a:extLst>
                  <a:ext uri="{FF2B5EF4-FFF2-40B4-BE49-F238E27FC236}">
                    <a16:creationId xmlns:a16="http://schemas.microsoft.com/office/drawing/2014/main" id="{11775B03-D7D5-4DC1-9EBD-8AFE2F3BB8FE}"/>
                  </a:ext>
                </a:extLst>
              </p:cNvPr>
              <p:cNvSpPr>
                <a:spLocks noChangeArrowheads="1"/>
              </p:cNvSpPr>
              <p:nvPr/>
            </p:nvSpPr>
            <p:spPr bwMode="auto">
              <a:xfrm>
                <a:off x="783093" y="-2403620"/>
                <a:ext cx="835705" cy="597191"/>
              </a:xfrm>
              <a:prstGeom prst="rect">
                <a:avLst/>
              </a:pr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3" name="Line 5">
                <a:extLst>
                  <a:ext uri="{FF2B5EF4-FFF2-40B4-BE49-F238E27FC236}">
                    <a16:creationId xmlns:a16="http://schemas.microsoft.com/office/drawing/2014/main" id="{97E841A4-AC28-4FCE-BE89-BAB1466C27EE}"/>
                  </a:ext>
                </a:extLst>
              </p:cNvPr>
              <p:cNvSpPr>
                <a:spLocks noChangeShapeType="1"/>
              </p:cNvSpPr>
              <p:nvPr/>
            </p:nvSpPr>
            <p:spPr bwMode="auto">
              <a:xfrm flipH="1">
                <a:off x="1074805" y="-2390191"/>
                <a:ext cx="4696" cy="581288"/>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4" name="Line 6">
                <a:extLst>
                  <a:ext uri="{FF2B5EF4-FFF2-40B4-BE49-F238E27FC236}">
                    <a16:creationId xmlns:a16="http://schemas.microsoft.com/office/drawing/2014/main" id="{B155996A-2154-4C9A-A13C-7A94E7AF2FB4}"/>
                  </a:ext>
                </a:extLst>
              </p:cNvPr>
              <p:cNvSpPr>
                <a:spLocks noChangeShapeType="1"/>
              </p:cNvSpPr>
              <p:nvPr/>
            </p:nvSpPr>
            <p:spPr bwMode="auto">
              <a:xfrm>
                <a:off x="1322388" y="-2403622"/>
                <a:ext cx="0" cy="594717"/>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5" name="Line 7">
                <a:extLst>
                  <a:ext uri="{FF2B5EF4-FFF2-40B4-BE49-F238E27FC236}">
                    <a16:creationId xmlns:a16="http://schemas.microsoft.com/office/drawing/2014/main" id="{43E76CBE-91B4-489F-82A6-494ACF6121A3}"/>
                  </a:ext>
                </a:extLst>
              </p:cNvPr>
              <p:cNvSpPr>
                <a:spLocks noChangeShapeType="1"/>
              </p:cNvSpPr>
              <p:nvPr/>
            </p:nvSpPr>
            <p:spPr bwMode="auto">
              <a:xfrm>
                <a:off x="783094" y="-2250798"/>
                <a:ext cx="833884"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6" name="Line 8">
                <a:extLst>
                  <a:ext uri="{FF2B5EF4-FFF2-40B4-BE49-F238E27FC236}">
                    <a16:creationId xmlns:a16="http://schemas.microsoft.com/office/drawing/2014/main" id="{47D9FBC7-7486-4FD7-8A75-90085045A831}"/>
                  </a:ext>
                </a:extLst>
              </p:cNvPr>
              <p:cNvSpPr>
                <a:spLocks noChangeShapeType="1"/>
              </p:cNvSpPr>
              <p:nvPr/>
            </p:nvSpPr>
            <p:spPr bwMode="auto">
              <a:xfrm>
                <a:off x="783093" y="-2104707"/>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7" name="Line 9">
                <a:extLst>
                  <a:ext uri="{FF2B5EF4-FFF2-40B4-BE49-F238E27FC236}">
                    <a16:creationId xmlns:a16="http://schemas.microsoft.com/office/drawing/2014/main" id="{257FA888-F5E7-4763-8BF3-BA06782FB464}"/>
                  </a:ext>
                </a:extLst>
              </p:cNvPr>
              <p:cNvSpPr>
                <a:spLocks noChangeShapeType="1"/>
              </p:cNvSpPr>
              <p:nvPr/>
            </p:nvSpPr>
            <p:spPr bwMode="auto">
              <a:xfrm>
                <a:off x="783093" y="-1949413"/>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8" name="Freeform 10">
                <a:extLst>
                  <a:ext uri="{FF2B5EF4-FFF2-40B4-BE49-F238E27FC236}">
                    <a16:creationId xmlns:a16="http://schemas.microsoft.com/office/drawing/2014/main" id="{C4EA6EB6-8947-4587-AAE3-251ADF1495B8}"/>
                  </a:ext>
                </a:extLst>
              </p:cNvPr>
              <p:cNvSpPr>
                <a:spLocks/>
              </p:cNvSpPr>
              <p:nvPr/>
            </p:nvSpPr>
            <p:spPr bwMode="auto">
              <a:xfrm>
                <a:off x="951484" y="-2783562"/>
                <a:ext cx="833884" cy="653631"/>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7F28CFA-8A92-4B93-9848-DB4748C48155}"/>
              </a:ext>
            </a:extLst>
          </p:cNvPr>
          <p:cNvGrpSpPr/>
          <p:nvPr/>
        </p:nvGrpSpPr>
        <p:grpSpPr>
          <a:xfrm>
            <a:off x="1368505" y="2781518"/>
            <a:ext cx="1288600" cy="1288596"/>
            <a:chOff x="1368505" y="2781518"/>
            <a:chExt cx="1288600" cy="1288596"/>
          </a:xfrm>
        </p:grpSpPr>
        <p:sp>
          <p:nvSpPr>
            <p:cNvPr id="37" name="Oval 36">
              <a:extLst>
                <a:ext uri="{FF2B5EF4-FFF2-40B4-BE49-F238E27FC236}">
                  <a16:creationId xmlns:a16="http://schemas.microsoft.com/office/drawing/2014/main" id="{2A21EA16-0C23-412E-9AEF-694C6031EA28}"/>
                </a:ext>
              </a:extLst>
            </p:cNvPr>
            <p:cNvSpPr/>
            <p:nvPr/>
          </p:nvSpPr>
          <p:spPr bwMode="auto">
            <a:xfrm>
              <a:off x="1368505" y="2781518"/>
              <a:ext cx="1288600" cy="1288596"/>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gear" title="Icon of a gear surrounded by a circle with lines of varying length">
              <a:extLst>
                <a:ext uri="{FF2B5EF4-FFF2-40B4-BE49-F238E27FC236}">
                  <a16:creationId xmlns:a16="http://schemas.microsoft.com/office/drawing/2014/main" id="{EF0A8687-B425-4FFC-9D5A-BFD2D1252543}"/>
                </a:ext>
              </a:extLst>
            </p:cNvPr>
            <p:cNvSpPr>
              <a:spLocks noChangeAspect="1" noEditPoints="1"/>
            </p:cNvSpPr>
            <p:nvPr/>
          </p:nvSpPr>
          <p:spPr bwMode="auto">
            <a:xfrm>
              <a:off x="1641464" y="3056084"/>
              <a:ext cx="742682" cy="739464"/>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54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EABC10D5-FB58-4FB6-8B16-E7715B4A4EC5}"/>
              </a:ext>
            </a:extLst>
          </p:cNvPr>
          <p:cNvGrpSpPr/>
          <p:nvPr/>
        </p:nvGrpSpPr>
        <p:grpSpPr>
          <a:xfrm>
            <a:off x="882861" y="5427958"/>
            <a:ext cx="494604" cy="494604"/>
            <a:chOff x="3181981" y="455880"/>
            <a:chExt cx="910036" cy="910036"/>
          </a:xfrm>
        </p:grpSpPr>
        <p:sp>
          <p:nvSpPr>
            <p:cNvPr id="53" name="Oval 52">
              <a:extLst>
                <a:ext uri="{FF2B5EF4-FFF2-40B4-BE49-F238E27FC236}">
                  <a16:creationId xmlns:a16="http://schemas.microsoft.com/office/drawing/2014/main" id="{F3F4C25B-9F02-43CE-A2BE-90A22A308EAB}"/>
                </a:ext>
              </a:extLst>
            </p:cNvPr>
            <p:cNvSpPr/>
            <p:nvPr/>
          </p:nvSpPr>
          <p:spPr bwMode="auto">
            <a:xfrm>
              <a:off x="3181981" y="455880"/>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target_2" title="Icon of a target with an arrow hitting the bullseye">
              <a:extLst>
                <a:ext uri="{FF2B5EF4-FFF2-40B4-BE49-F238E27FC236}">
                  <a16:creationId xmlns:a16="http://schemas.microsoft.com/office/drawing/2014/main" id="{EBDF01DF-5D21-477D-8296-893343EFE303}"/>
                </a:ext>
              </a:extLst>
            </p:cNvPr>
            <p:cNvSpPr>
              <a:spLocks noChangeAspect="1" noEditPoints="1"/>
            </p:cNvSpPr>
            <p:nvPr/>
          </p:nvSpPr>
          <p:spPr bwMode="auto">
            <a:xfrm>
              <a:off x="3396840" y="667625"/>
              <a:ext cx="480318" cy="48654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6"/>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9" name="Oval 48">
            <a:extLst>
              <a:ext uri="{FF2B5EF4-FFF2-40B4-BE49-F238E27FC236}">
                <a16:creationId xmlns:a16="http://schemas.microsoft.com/office/drawing/2014/main" id="{D0F3C717-8101-4307-9AE6-39B44EC08182}"/>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brain_2" title="Icon of a brain with circles and connection lines inside">
            <a:extLst>
              <a:ext uri="{FF2B5EF4-FFF2-40B4-BE49-F238E27FC236}">
                <a16:creationId xmlns:a16="http://schemas.microsoft.com/office/drawing/2014/main" id="{EC56477A-2752-4BAA-9773-0D5D14D93743}"/>
              </a:ext>
            </a:extLst>
          </p:cNvPr>
          <p:cNvSpPr>
            <a:spLocks noChangeAspect="1" noEditPoints="1"/>
          </p:cNvSpPr>
          <p:nvPr/>
        </p:nvSpPr>
        <p:spPr bwMode="auto">
          <a:xfrm>
            <a:off x="632368" y="2057925"/>
            <a:ext cx="402311" cy="26976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2700" cap="sq">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144659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B92971C-0FF5-4AA2-AEE5-BD32DCB9B464}"/>
              </a:ext>
            </a:extLst>
          </p:cNvPr>
          <p:cNvGrpSpPr/>
          <p:nvPr/>
        </p:nvGrpSpPr>
        <p:grpSpPr>
          <a:xfrm>
            <a:off x="5738132" y="1386522"/>
            <a:ext cx="6453868" cy="5273755"/>
            <a:chOff x="5738132" y="1386522"/>
            <a:chExt cx="6453868" cy="5273755"/>
          </a:xfrm>
        </p:grpSpPr>
        <p:grpSp>
          <p:nvGrpSpPr>
            <p:cNvPr id="13" name="Group 12">
              <a:extLst>
                <a:ext uri="{FF2B5EF4-FFF2-40B4-BE49-F238E27FC236}">
                  <a16:creationId xmlns:a16="http://schemas.microsoft.com/office/drawing/2014/main" id="{1DA9CD06-2D65-412A-A634-D74DF447D2D0}"/>
                </a:ext>
              </a:extLst>
            </p:cNvPr>
            <p:cNvGrpSpPr/>
            <p:nvPr/>
          </p:nvGrpSpPr>
          <p:grpSpPr>
            <a:xfrm>
              <a:off x="5738132" y="1386522"/>
              <a:ext cx="6453868" cy="5273755"/>
              <a:chOff x="5738132" y="1386522"/>
              <a:chExt cx="6453868" cy="5273755"/>
            </a:xfrm>
          </p:grpSpPr>
          <p:sp>
            <p:nvSpPr>
              <p:cNvPr id="17" name="Rectangle: Rounded Corners 16">
                <a:extLst>
                  <a:ext uri="{FF2B5EF4-FFF2-40B4-BE49-F238E27FC236}">
                    <a16:creationId xmlns:a16="http://schemas.microsoft.com/office/drawing/2014/main" id="{F62C77F8-7150-4D3D-9D95-FBC26CDA5B30}"/>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8" name="Picture 17" descr="A screenshot of a cell phone&#10;&#10;Description automatically generated">
                <a:extLst>
                  <a:ext uri="{FF2B5EF4-FFF2-40B4-BE49-F238E27FC236}">
                    <a16:creationId xmlns:a16="http://schemas.microsoft.com/office/drawing/2014/main" id="{E9D0A343-728C-44C5-9109-0DAB40569C7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pic>
          <p:nvPicPr>
            <p:cNvPr id="25" name="Picture 24">
              <a:extLst>
                <a:ext uri="{FF2B5EF4-FFF2-40B4-BE49-F238E27FC236}">
                  <a16:creationId xmlns:a16="http://schemas.microsoft.com/office/drawing/2014/main" id="{CCF0F3BD-8A45-43C2-9F38-4F36975C5BD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987" t="5949" r="24306" b="1589"/>
            <a:stretch/>
          </p:blipFill>
          <p:spPr>
            <a:xfrm>
              <a:off x="6240024" y="1853699"/>
              <a:ext cx="5951976" cy="4280401"/>
            </a:xfrm>
            <a:prstGeom prst="rect">
              <a:avLst/>
            </a:prstGeom>
          </p:spPr>
        </p:pic>
      </p:grpSp>
      <p:sp>
        <p:nvSpPr>
          <p:cNvPr id="3" name="Title 2">
            <a:extLst>
              <a:ext uri="{FF2B5EF4-FFF2-40B4-BE49-F238E27FC236}">
                <a16:creationId xmlns:a16="http://schemas.microsoft.com/office/drawing/2014/main" id="{8DBE24B7-EA3B-4794-A014-D79AE42E13BB}"/>
              </a:ext>
            </a:extLst>
          </p:cNvPr>
          <p:cNvSpPr>
            <a:spLocks noGrp="1"/>
          </p:cNvSpPr>
          <p:nvPr>
            <p:ph type="title"/>
          </p:nvPr>
        </p:nvSpPr>
        <p:spPr>
          <a:xfrm>
            <a:off x="1527175" y="457200"/>
            <a:ext cx="10079608" cy="984885"/>
          </a:xfrm>
        </p:spPr>
        <p:txBody>
          <a:bodyPr/>
          <a:lstStyle/>
          <a:p>
            <a:r>
              <a:rPr lang="en-US" dirty="0"/>
              <a:t>Automate and orchestrate security operations using integrated Azure Logic Apps</a:t>
            </a:r>
          </a:p>
        </p:txBody>
      </p:sp>
      <p:sp>
        <p:nvSpPr>
          <p:cNvPr id="30" name="TextBox 29">
            <a:extLst>
              <a:ext uri="{FF2B5EF4-FFF2-40B4-BE49-F238E27FC236}">
                <a16:creationId xmlns:a16="http://schemas.microsoft.com/office/drawing/2014/main" id="{667B71DC-531B-4EF6-AA69-F677E3C497E1}"/>
              </a:ext>
            </a:extLst>
          </p:cNvPr>
          <p:cNvSpPr txBox="1"/>
          <p:nvPr/>
        </p:nvSpPr>
        <p:spPr>
          <a:xfrm>
            <a:off x="585217" y="2426034"/>
            <a:ext cx="4793207" cy="3250294"/>
          </a:xfrm>
          <a:prstGeom prst="rect">
            <a:avLst/>
          </a:prstGeom>
          <a:noFill/>
        </p:spPr>
        <p:txBody>
          <a:bodyPr wrap="square" lIns="0" tIns="27432"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77BD6"/>
                </a:solidFill>
                <a:effectLst/>
                <a:uLnTx/>
                <a:uFillTx/>
                <a:latin typeface="Segoe UI Semibold"/>
                <a:ea typeface="+mn-ea"/>
                <a:cs typeface="+mn-cs"/>
              </a:rPr>
              <a:t>Build automated and scalable playbooks that integrate across tools </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77BD6"/>
                </a:solidFill>
                <a:effectLst/>
                <a:uLnTx/>
                <a:uFillTx/>
                <a:latin typeface="Segoe UI Semibold"/>
                <a:ea typeface="+mn-ea"/>
                <a:cs typeface="+mn-cs"/>
              </a:rPr>
              <a:t>Choose from a library of samples </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77BD6"/>
                </a:solidFill>
                <a:effectLst/>
                <a:uLnTx/>
                <a:uFillTx/>
                <a:latin typeface="Segoe UI Semibold"/>
                <a:ea typeface="+mn-ea"/>
                <a:cs typeface="+mn-cs"/>
              </a:rPr>
              <a:t>Create your own playbooks using 200+ built-in connectors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77BD6"/>
                </a:solidFill>
                <a:effectLst/>
                <a:uLnTx/>
                <a:uFillTx/>
                <a:latin typeface="Segoe UI Semibold"/>
                <a:ea typeface="+mn-ea"/>
                <a:cs typeface="+mn-cs"/>
              </a:rPr>
              <a:t>Trigger a playbook from an alert or </a:t>
            </a:r>
            <a:br>
              <a:rPr kumimoji="0" lang="en-US" sz="2000" b="0" i="0" u="none" strike="noStrike" kern="1200" cap="none" spc="0" normalizeH="0" baseline="0" noProof="0" dirty="0">
                <a:ln>
                  <a:noFill/>
                </a:ln>
                <a:solidFill>
                  <a:srgbClr val="077BD6"/>
                </a:solidFill>
                <a:effectLst/>
                <a:uLnTx/>
                <a:uFillTx/>
                <a:latin typeface="Segoe UI Semibold"/>
                <a:ea typeface="+mn-ea"/>
                <a:cs typeface="+mn-cs"/>
              </a:rPr>
            </a:br>
            <a:r>
              <a:rPr kumimoji="0" lang="en-US" sz="2000" b="0" i="0" u="none" strike="noStrike" kern="1200" cap="none" spc="0" normalizeH="0" baseline="0" noProof="0" dirty="0">
                <a:ln>
                  <a:noFill/>
                </a:ln>
                <a:solidFill>
                  <a:srgbClr val="077BD6"/>
                </a:solidFill>
                <a:effectLst/>
                <a:uLnTx/>
                <a:uFillTx/>
                <a:latin typeface="Segoe UI Semibold"/>
                <a:ea typeface="+mn-ea"/>
                <a:cs typeface="+mn-cs"/>
              </a:rPr>
              <a:t>incident investigation</a:t>
            </a:r>
          </a:p>
        </p:txBody>
      </p:sp>
      <p:grpSp>
        <p:nvGrpSpPr>
          <p:cNvPr id="10" name="Group 9">
            <a:extLst>
              <a:ext uri="{FF2B5EF4-FFF2-40B4-BE49-F238E27FC236}">
                <a16:creationId xmlns:a16="http://schemas.microsoft.com/office/drawing/2014/main" id="{02D43857-DF81-46BF-B80E-01ABA074E44A}"/>
              </a:ext>
            </a:extLst>
          </p:cNvPr>
          <p:cNvGrpSpPr/>
          <p:nvPr/>
        </p:nvGrpSpPr>
        <p:grpSpPr>
          <a:xfrm>
            <a:off x="585217" y="0"/>
            <a:ext cx="745914" cy="1143000"/>
            <a:chOff x="585217" y="0"/>
            <a:chExt cx="745914" cy="1143000"/>
          </a:xfrm>
        </p:grpSpPr>
        <p:grpSp>
          <p:nvGrpSpPr>
            <p:cNvPr id="12" name="Group 11">
              <a:extLst>
                <a:ext uri="{FF2B5EF4-FFF2-40B4-BE49-F238E27FC236}">
                  <a16:creationId xmlns:a16="http://schemas.microsoft.com/office/drawing/2014/main" id="{BA3D630D-DD17-4AD8-93E6-DEB1E66A7287}"/>
                </a:ext>
              </a:extLst>
            </p:cNvPr>
            <p:cNvGrpSpPr/>
            <p:nvPr/>
          </p:nvGrpSpPr>
          <p:grpSpPr>
            <a:xfrm>
              <a:off x="585217" y="0"/>
              <a:ext cx="745914" cy="1143000"/>
              <a:chOff x="490749" y="2984912"/>
              <a:chExt cx="1872140" cy="2557382"/>
            </a:xfrm>
          </p:grpSpPr>
          <p:sp>
            <p:nvSpPr>
              <p:cNvPr id="15" name="04R">
                <a:extLst>
                  <a:ext uri="{FF2B5EF4-FFF2-40B4-BE49-F238E27FC236}">
                    <a16:creationId xmlns:a16="http://schemas.microsoft.com/office/drawing/2014/main" id="{48975D1E-BDE7-4370-A670-81AAD523024B}"/>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 name="04R">
                <a:extLst>
                  <a:ext uri="{FF2B5EF4-FFF2-40B4-BE49-F238E27FC236}">
                    <a16:creationId xmlns:a16="http://schemas.microsoft.com/office/drawing/2014/main" id="{9E0BEE8F-AA24-40CF-8DE8-9F6F8081D5FF}"/>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4" name="Rectangle 13">
              <a:extLst>
                <a:ext uri="{FF2B5EF4-FFF2-40B4-BE49-F238E27FC236}">
                  <a16:creationId xmlns:a16="http://schemas.microsoft.com/office/drawing/2014/main" id="{34A9308F-7D15-4A67-9581-94A6338125F8}"/>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78D4"/>
                  </a:solidFill>
                  <a:effectLst/>
                  <a:uLnTx/>
                  <a:uFillTx/>
                  <a:latin typeface="Segoe UI Semibold"/>
                  <a:ea typeface="+mn-ea"/>
                  <a:cs typeface="Segoe UI" pitchFamily="34" charset="0"/>
                </a:rPr>
                <a:t>10</a:t>
              </a:r>
            </a:p>
          </p:txBody>
        </p:sp>
      </p:grpSp>
    </p:spTree>
    <p:extLst>
      <p:ext uri="{BB962C8B-B14F-4D97-AF65-F5344CB8AC3E}">
        <p14:creationId xmlns:p14="http://schemas.microsoft.com/office/powerpoint/2010/main" val="132373330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AC0235-86BE-4861-920D-C06DAE7A1F5A}"/>
              </a:ext>
            </a:extLst>
          </p:cNvPr>
          <p:cNvSpPr>
            <a:spLocks noGrp="1"/>
          </p:cNvSpPr>
          <p:nvPr>
            <p:ph type="title"/>
          </p:nvPr>
        </p:nvSpPr>
        <p:spPr/>
        <p:txBody>
          <a:bodyPr/>
          <a:lstStyle/>
          <a:p>
            <a:r>
              <a:rPr lang="en-US"/>
              <a:t>Example playbooks</a:t>
            </a:r>
          </a:p>
        </p:txBody>
      </p:sp>
      <p:sp>
        <p:nvSpPr>
          <p:cNvPr id="18" name="04R">
            <a:extLst>
              <a:ext uri="{FF2B5EF4-FFF2-40B4-BE49-F238E27FC236}">
                <a16:creationId xmlns:a16="http://schemas.microsoft.com/office/drawing/2014/main" id="{F9A3BCA3-DBF8-42E9-898A-64544F7B289A}"/>
              </a:ext>
            </a:extLst>
          </p:cNvPr>
          <p:cNvSpPr/>
          <p:nvPr/>
        </p:nvSpPr>
        <p:spPr bwMode="auto">
          <a:xfrm>
            <a:off x="584199" y="4358773"/>
            <a:ext cx="3553926" cy="138905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0" tIns="89642" rIns="0"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Assign an Incident to an Analyst</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Open a Ticket (ServiceNow/Jira)</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Keep Incident Status in Sync</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Post in a Teams or Slack Channel</a:t>
            </a:r>
          </a:p>
        </p:txBody>
      </p:sp>
      <p:sp>
        <p:nvSpPr>
          <p:cNvPr id="26" name="04R">
            <a:extLst>
              <a:ext uri="{FF2B5EF4-FFF2-40B4-BE49-F238E27FC236}">
                <a16:creationId xmlns:a16="http://schemas.microsoft.com/office/drawing/2014/main" id="{F842F95E-CAF9-4A04-B3AE-699E0891B7FB}"/>
              </a:ext>
            </a:extLst>
          </p:cNvPr>
          <p:cNvSpPr/>
          <p:nvPr/>
        </p:nvSpPr>
        <p:spPr bwMode="auto">
          <a:xfrm>
            <a:off x="4318527" y="4358773"/>
            <a:ext cx="3553928" cy="138905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Lookup Geo for an IP </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Trigger Defender ATP Investigation</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Send Validation Email to User</a:t>
            </a:r>
          </a:p>
          <a:p>
            <a:pPr marL="0" marR="0" lvl="0" indent="0" algn="ctr" defTabSz="914192" rtl="0" eaLnBrk="1" fontAlgn="auto" latinLnBrk="0" hangingPunct="1">
              <a:lnSpc>
                <a:spcPct val="100000"/>
              </a:lnSpc>
              <a:spcBef>
                <a:spcPts val="300"/>
              </a:spcBef>
              <a:spcAft>
                <a:spcPts val="600"/>
              </a:spcAft>
              <a:buClrTx/>
              <a:buSzTx/>
              <a:buFontTx/>
              <a:buNone/>
              <a:tabLst/>
              <a:defRPr/>
            </a:pPr>
            <a:endParaRPr kumimoji="0" lang="en-US" sz="1370" b="0" i="0" u="none" strike="noStrike" kern="0" cap="none" spc="0" normalizeH="0" baseline="0" noProof="0">
              <a:ln>
                <a:noFill/>
              </a:ln>
              <a:solidFill>
                <a:srgbClr val="1A1A1A"/>
              </a:solidFill>
              <a:effectLst/>
              <a:uLnTx/>
              <a:uFillTx/>
              <a:latin typeface="Segoe UI"/>
              <a:ea typeface="+mn-ea"/>
              <a:cs typeface="+mn-cs"/>
            </a:endParaRPr>
          </a:p>
        </p:txBody>
      </p:sp>
      <p:sp>
        <p:nvSpPr>
          <p:cNvPr id="27" name="04R">
            <a:extLst>
              <a:ext uri="{FF2B5EF4-FFF2-40B4-BE49-F238E27FC236}">
                <a16:creationId xmlns:a16="http://schemas.microsoft.com/office/drawing/2014/main" id="{28DC479E-1A3F-4198-9E17-7BE9577120D9}"/>
              </a:ext>
            </a:extLst>
          </p:cNvPr>
          <p:cNvSpPr/>
          <p:nvPr/>
        </p:nvSpPr>
        <p:spPr bwMode="auto">
          <a:xfrm>
            <a:off x="8052856" y="4358773"/>
            <a:ext cx="3553926" cy="171991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Block an IP Address</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Block User Access</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Trigger Conditional Access</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Isolate Machine</a:t>
            </a:r>
          </a:p>
          <a:p>
            <a:pPr marL="0" marR="0" lvl="0" indent="0" algn="ctr" defTabSz="914192" rtl="0" eaLnBrk="1" fontAlgn="auto" latinLnBrk="0" hangingPunct="1">
              <a:lnSpc>
                <a:spcPct val="100000"/>
              </a:lnSpc>
              <a:spcBef>
                <a:spcPts val="300"/>
              </a:spcBef>
              <a:spcAft>
                <a:spcPts val="600"/>
              </a:spcAft>
              <a:buClrTx/>
              <a:buSzTx/>
              <a:buFontTx/>
              <a:buNone/>
              <a:tabLst/>
              <a:defRPr/>
            </a:pPr>
            <a:endParaRPr kumimoji="0" lang="en-US" sz="1370" b="0" i="0" u="none" strike="noStrike" kern="0" cap="none" spc="0" normalizeH="0" baseline="0" noProof="0">
              <a:ln>
                <a:noFill/>
              </a:ln>
              <a:solidFill>
                <a:srgbClr val="1A1A1A"/>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8BE2968C-263A-4CF1-B668-48B21EA1AA8C}"/>
              </a:ext>
            </a:extLst>
          </p:cNvPr>
          <p:cNvSpPr/>
          <p:nvPr/>
        </p:nvSpPr>
        <p:spPr bwMode="auto">
          <a:xfrm>
            <a:off x="584199" y="1725404"/>
            <a:ext cx="3553927" cy="4251325"/>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 name="Group 31">
            <a:extLst>
              <a:ext uri="{FF2B5EF4-FFF2-40B4-BE49-F238E27FC236}">
                <a16:creationId xmlns:a16="http://schemas.microsoft.com/office/drawing/2014/main" id="{0930D252-0E7C-4D82-B23A-CB1AB2EAAEAC}"/>
              </a:ext>
            </a:extLst>
          </p:cNvPr>
          <p:cNvGrpSpPr/>
          <p:nvPr/>
        </p:nvGrpSpPr>
        <p:grpSpPr>
          <a:xfrm>
            <a:off x="742803" y="1947501"/>
            <a:ext cx="3329135" cy="2174272"/>
            <a:chOff x="630790" y="2239809"/>
            <a:chExt cx="3329135" cy="2174272"/>
          </a:xfrm>
        </p:grpSpPr>
        <p:sp>
          <p:nvSpPr>
            <p:cNvPr id="13" name="04R">
              <a:extLst>
                <a:ext uri="{FF2B5EF4-FFF2-40B4-BE49-F238E27FC236}">
                  <a16:creationId xmlns:a16="http://schemas.microsoft.com/office/drawing/2014/main" id="{C23CB125-C5E2-4D27-8F20-46AA84BEFC6E}"/>
                </a:ext>
              </a:extLst>
            </p:cNvPr>
            <p:cNvSpPr/>
            <p:nvPr/>
          </p:nvSpPr>
          <p:spPr bwMode="auto">
            <a:xfrm>
              <a:off x="693676" y="2239809"/>
              <a:ext cx="3143145" cy="217427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04R">
              <a:extLst>
                <a:ext uri="{FF2B5EF4-FFF2-40B4-BE49-F238E27FC236}">
                  <a16:creationId xmlns:a16="http://schemas.microsoft.com/office/drawing/2014/main" id="{967E0E8C-529E-4957-B876-C3CB44681C5E}"/>
                </a:ext>
              </a:extLst>
            </p:cNvPr>
            <p:cNvSpPr/>
            <p:nvPr/>
          </p:nvSpPr>
          <p:spPr bwMode="auto">
            <a:xfrm>
              <a:off x="630790" y="3466304"/>
              <a:ext cx="3329135" cy="45264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765" b="0" i="0" u="none" strike="noStrike" kern="0" cap="none" spc="-10" normalizeH="0" baseline="0" noProof="0">
                  <a:ln w="3175">
                    <a:noFill/>
                  </a:ln>
                  <a:solidFill>
                    <a:srgbClr val="1A1A1A"/>
                  </a:solidFill>
                  <a:effectLst/>
                  <a:uLnTx/>
                  <a:uFillTx/>
                  <a:latin typeface="Segoe UI Semibold"/>
                  <a:ea typeface="+mn-ea"/>
                  <a:cs typeface="Segoe UI Semilight" panose="020B0402040204020203" pitchFamily="34" charset="0"/>
                </a:rPr>
                <a:t>Incident Management</a:t>
              </a:r>
            </a:p>
          </p:txBody>
        </p:sp>
        <p:sp>
          <p:nvSpPr>
            <p:cNvPr id="19" name="04R">
              <a:extLst>
                <a:ext uri="{FF2B5EF4-FFF2-40B4-BE49-F238E27FC236}">
                  <a16:creationId xmlns:a16="http://schemas.microsoft.com/office/drawing/2014/main" id="{610C197A-F64E-41B2-B302-0427953DCE58}"/>
                </a:ext>
              </a:extLst>
            </p:cNvPr>
            <p:cNvSpPr/>
            <p:nvPr/>
          </p:nvSpPr>
          <p:spPr bwMode="auto">
            <a:xfrm flipV="1">
              <a:off x="693676" y="4289911"/>
              <a:ext cx="3143145"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41119F74-02DC-4899-A96F-9F5DCE0E08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2347" y="2484418"/>
              <a:ext cx="907278" cy="907278"/>
            </a:xfrm>
            <a:prstGeom prst="rect">
              <a:avLst/>
            </a:prstGeom>
          </p:spPr>
        </p:pic>
      </p:grpSp>
      <p:grpSp>
        <p:nvGrpSpPr>
          <p:cNvPr id="33" name="Group 32">
            <a:extLst>
              <a:ext uri="{FF2B5EF4-FFF2-40B4-BE49-F238E27FC236}">
                <a16:creationId xmlns:a16="http://schemas.microsoft.com/office/drawing/2014/main" id="{F052AB98-D8E5-44FD-B3B4-1CD8D61FB0BF}"/>
              </a:ext>
            </a:extLst>
          </p:cNvPr>
          <p:cNvGrpSpPr/>
          <p:nvPr/>
        </p:nvGrpSpPr>
        <p:grpSpPr>
          <a:xfrm>
            <a:off x="4453782" y="1947501"/>
            <a:ext cx="3329135" cy="2174272"/>
            <a:chOff x="4422800" y="2239809"/>
            <a:chExt cx="3329135" cy="2174272"/>
          </a:xfrm>
        </p:grpSpPr>
        <p:sp>
          <p:nvSpPr>
            <p:cNvPr id="14" name="04R">
              <a:extLst>
                <a:ext uri="{FF2B5EF4-FFF2-40B4-BE49-F238E27FC236}">
                  <a16:creationId xmlns:a16="http://schemas.microsoft.com/office/drawing/2014/main" id="{3CE45A84-B88F-4B9E-8D0B-B862BE0DE388}"/>
                </a:ext>
              </a:extLst>
            </p:cNvPr>
            <p:cNvSpPr/>
            <p:nvPr/>
          </p:nvSpPr>
          <p:spPr bwMode="auto">
            <a:xfrm>
              <a:off x="4500555" y="2239809"/>
              <a:ext cx="3143145" cy="217427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04R">
              <a:extLst>
                <a:ext uri="{FF2B5EF4-FFF2-40B4-BE49-F238E27FC236}">
                  <a16:creationId xmlns:a16="http://schemas.microsoft.com/office/drawing/2014/main" id="{9DF8DCF8-5A10-4715-8EA1-D4ED8444E477}"/>
                </a:ext>
              </a:extLst>
            </p:cNvPr>
            <p:cNvSpPr/>
            <p:nvPr/>
          </p:nvSpPr>
          <p:spPr bwMode="auto">
            <a:xfrm>
              <a:off x="4422800" y="3466304"/>
              <a:ext cx="3329135" cy="45264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765" b="0" i="0" u="none" strike="noStrike" kern="0" cap="none" spc="-10" normalizeH="0" baseline="0" noProof="0">
                  <a:ln w="3175">
                    <a:noFill/>
                  </a:ln>
                  <a:solidFill>
                    <a:srgbClr val="1A1A1A"/>
                  </a:solidFill>
                  <a:effectLst/>
                  <a:uLnTx/>
                  <a:uFillTx/>
                  <a:latin typeface="Segoe UI Semibold"/>
                  <a:ea typeface="+mn-ea"/>
                  <a:cs typeface="Segoe UI Semilight" panose="020B0402040204020203" pitchFamily="34" charset="0"/>
                </a:rPr>
                <a:t>Enrichment + Investigation</a:t>
              </a:r>
            </a:p>
          </p:txBody>
        </p:sp>
        <p:sp>
          <p:nvSpPr>
            <p:cNvPr id="20" name="04R">
              <a:extLst>
                <a:ext uri="{FF2B5EF4-FFF2-40B4-BE49-F238E27FC236}">
                  <a16:creationId xmlns:a16="http://schemas.microsoft.com/office/drawing/2014/main" id="{510FBB01-3478-49B6-989F-DE70F2FBB8FB}"/>
                </a:ext>
              </a:extLst>
            </p:cNvPr>
            <p:cNvSpPr/>
            <p:nvPr/>
          </p:nvSpPr>
          <p:spPr bwMode="auto">
            <a:xfrm flipV="1">
              <a:off x="4502438" y="4289911"/>
              <a:ext cx="3143145"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pic>
          <p:nvPicPr>
            <p:cNvPr id="11" name="Graphic 10">
              <a:extLst>
                <a:ext uri="{FF2B5EF4-FFF2-40B4-BE49-F238E27FC236}">
                  <a16:creationId xmlns:a16="http://schemas.microsoft.com/office/drawing/2014/main" id="{75CF3233-FF49-4FD5-8565-67250D9DBC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77071" y="2543000"/>
              <a:ext cx="790113" cy="790113"/>
            </a:xfrm>
            <a:prstGeom prst="rect">
              <a:avLst/>
            </a:prstGeom>
          </p:spPr>
        </p:pic>
      </p:grpSp>
      <p:sp>
        <p:nvSpPr>
          <p:cNvPr id="38" name="Rectangle 37">
            <a:extLst>
              <a:ext uri="{FF2B5EF4-FFF2-40B4-BE49-F238E27FC236}">
                <a16:creationId xmlns:a16="http://schemas.microsoft.com/office/drawing/2014/main" id="{4303760A-6723-48D4-B1E1-769573F15E0B}"/>
              </a:ext>
            </a:extLst>
          </p:cNvPr>
          <p:cNvSpPr/>
          <p:nvPr/>
        </p:nvSpPr>
        <p:spPr bwMode="auto">
          <a:xfrm>
            <a:off x="4318527" y="1725404"/>
            <a:ext cx="3553927" cy="4251325"/>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B120621B-284E-4500-956D-A3911BD04F77}"/>
              </a:ext>
            </a:extLst>
          </p:cNvPr>
          <p:cNvSpPr/>
          <p:nvPr/>
        </p:nvSpPr>
        <p:spPr bwMode="auto">
          <a:xfrm>
            <a:off x="8052856" y="1725404"/>
            <a:ext cx="3553927" cy="4251325"/>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91149240-5089-4298-BEB2-CBADD5078C7A}"/>
              </a:ext>
            </a:extLst>
          </p:cNvPr>
          <p:cNvGrpSpPr/>
          <p:nvPr/>
        </p:nvGrpSpPr>
        <p:grpSpPr>
          <a:xfrm>
            <a:off x="8165251" y="1947501"/>
            <a:ext cx="3329135" cy="2174272"/>
            <a:chOff x="8165251" y="1947501"/>
            <a:chExt cx="3329135" cy="2174272"/>
          </a:xfrm>
        </p:grpSpPr>
        <p:grpSp>
          <p:nvGrpSpPr>
            <p:cNvPr id="34" name="Group 33">
              <a:extLst>
                <a:ext uri="{FF2B5EF4-FFF2-40B4-BE49-F238E27FC236}">
                  <a16:creationId xmlns:a16="http://schemas.microsoft.com/office/drawing/2014/main" id="{BF94FD91-E66E-4C9F-9359-151459D8D508}"/>
                </a:ext>
              </a:extLst>
            </p:cNvPr>
            <p:cNvGrpSpPr/>
            <p:nvPr/>
          </p:nvGrpSpPr>
          <p:grpSpPr>
            <a:xfrm>
              <a:off x="8165251" y="1947501"/>
              <a:ext cx="3329135" cy="2174272"/>
              <a:chOff x="7998341" y="2239809"/>
              <a:chExt cx="3329135" cy="2174272"/>
            </a:xfrm>
          </p:grpSpPr>
          <p:sp>
            <p:nvSpPr>
              <p:cNvPr id="21" name="04R">
                <a:extLst>
                  <a:ext uri="{FF2B5EF4-FFF2-40B4-BE49-F238E27FC236}">
                    <a16:creationId xmlns:a16="http://schemas.microsoft.com/office/drawing/2014/main" id="{40A6D893-0F1C-40FC-9F16-F0D795732C9E}"/>
                  </a:ext>
                </a:extLst>
              </p:cNvPr>
              <p:cNvSpPr/>
              <p:nvPr/>
            </p:nvSpPr>
            <p:spPr bwMode="auto">
              <a:xfrm>
                <a:off x="8091336" y="2239809"/>
                <a:ext cx="3143145" cy="217427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 name="04R">
                <a:extLst>
                  <a:ext uri="{FF2B5EF4-FFF2-40B4-BE49-F238E27FC236}">
                    <a16:creationId xmlns:a16="http://schemas.microsoft.com/office/drawing/2014/main" id="{8DBF13F6-62B9-4F84-A747-5C69B9E3A6AD}"/>
                  </a:ext>
                </a:extLst>
              </p:cNvPr>
              <p:cNvSpPr/>
              <p:nvPr/>
            </p:nvSpPr>
            <p:spPr bwMode="auto">
              <a:xfrm>
                <a:off x="7998341" y="3466304"/>
                <a:ext cx="3329135" cy="45264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765" b="0" i="0" u="none" strike="noStrike" kern="0" cap="none" spc="-10" normalizeH="0" baseline="0" noProof="0">
                    <a:ln w="3175">
                      <a:noFill/>
                    </a:ln>
                    <a:solidFill>
                      <a:srgbClr val="1A1A1A"/>
                    </a:solidFill>
                    <a:effectLst/>
                    <a:uLnTx/>
                    <a:uFillTx/>
                    <a:latin typeface="Segoe UI Semibold"/>
                    <a:ea typeface="+mn-ea"/>
                    <a:cs typeface="Segoe UI Semilight" panose="020B0402040204020203" pitchFamily="34" charset="0"/>
                  </a:rPr>
                  <a:t>Remediation</a:t>
                </a:r>
              </a:p>
            </p:txBody>
          </p:sp>
          <p:sp>
            <p:nvSpPr>
              <p:cNvPr id="24" name="04R">
                <a:extLst>
                  <a:ext uri="{FF2B5EF4-FFF2-40B4-BE49-F238E27FC236}">
                    <a16:creationId xmlns:a16="http://schemas.microsoft.com/office/drawing/2014/main" id="{FBB72C4D-3F05-41EB-B863-D3841ADC77B6}"/>
                  </a:ext>
                </a:extLst>
              </p:cNvPr>
              <p:cNvSpPr/>
              <p:nvPr/>
            </p:nvSpPr>
            <p:spPr bwMode="auto">
              <a:xfrm flipV="1">
                <a:off x="8091336" y="4289911"/>
                <a:ext cx="3143145"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pic>
          <p:nvPicPr>
            <p:cNvPr id="3" name="Graphic 2">
              <a:extLst>
                <a:ext uri="{FF2B5EF4-FFF2-40B4-BE49-F238E27FC236}">
                  <a16:creationId xmlns:a16="http://schemas.microsoft.com/office/drawing/2014/main" id="{26BE2041-8B78-4EFE-85E0-368F67FD43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34762" y="2250692"/>
              <a:ext cx="790113" cy="790113"/>
            </a:xfrm>
            <a:prstGeom prst="rect">
              <a:avLst/>
            </a:prstGeom>
          </p:spPr>
        </p:pic>
      </p:grpSp>
    </p:spTree>
    <p:extLst>
      <p:ext uri="{BB962C8B-B14F-4D97-AF65-F5344CB8AC3E}">
        <p14:creationId xmlns:p14="http://schemas.microsoft.com/office/powerpoint/2010/main" val="33053262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cloud">
            <a:extLst>
              <a:ext uri="{FF2B5EF4-FFF2-40B4-BE49-F238E27FC236}">
                <a16:creationId xmlns:a16="http://schemas.microsoft.com/office/drawing/2014/main" id="{3FBF9862-DC8C-4E78-B638-2DE7FE0CDA85}"/>
              </a:ext>
            </a:extLst>
          </p:cNvPr>
          <p:cNvSpPr>
            <a:spLocks noChangeAspect="1"/>
          </p:cNvSpPr>
          <p:nvPr/>
        </p:nvSpPr>
        <p:spPr bwMode="auto">
          <a:xfrm>
            <a:off x="5557495" y="3032387"/>
            <a:ext cx="1335510" cy="83833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8162 w 10000"/>
              <a:gd name="connsiteY1" fmla="*/ 9947 h 10000"/>
              <a:gd name="connsiteX2" fmla="*/ 2558 w 10000"/>
              <a:gd name="connsiteY2" fmla="*/ 10000 h 10000"/>
              <a:gd name="connsiteX3" fmla="*/ 2558 w 10000"/>
              <a:gd name="connsiteY3" fmla="*/ 10000 h 10000"/>
              <a:gd name="connsiteX4" fmla="*/ 2500 w 10000"/>
              <a:gd name="connsiteY4" fmla="*/ 10000 h 10000"/>
              <a:gd name="connsiteX5" fmla="*/ 0 w 10000"/>
              <a:gd name="connsiteY5" fmla="*/ 5991 h 10000"/>
              <a:gd name="connsiteX6" fmla="*/ 2500 w 10000"/>
              <a:gd name="connsiteY6" fmla="*/ 2028 h 10000"/>
              <a:gd name="connsiteX7" fmla="*/ 3023 w 10000"/>
              <a:gd name="connsiteY7" fmla="*/ 2074 h 10000"/>
              <a:gd name="connsiteX8" fmla="*/ 5349 w 10000"/>
              <a:gd name="connsiteY8" fmla="*/ 0 h 10000"/>
              <a:gd name="connsiteX9" fmla="*/ 8081 w 10000"/>
              <a:gd name="connsiteY9" fmla="*/ 3917 h 10000"/>
              <a:gd name="connsiteX10" fmla="*/ 8081 w 10000"/>
              <a:gd name="connsiteY10" fmla="*/ 3917 h 10000"/>
              <a:gd name="connsiteX11" fmla="*/ 10000 w 10000"/>
              <a:gd name="connsiteY11" fmla="*/ 6959 h 10000"/>
              <a:gd name="connsiteX12" fmla="*/ 8169 w 10000"/>
              <a:gd name="connsiteY12"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8169" y="9954"/>
                </a:moveTo>
                <a:lnTo>
                  <a:pt x="8162" y="9947"/>
                </a:ln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chemeClr val="bg1"/>
          </a:solidFill>
          <a:ln w="25400" cap="flat">
            <a:solidFill>
              <a:srgbClr val="D2D2D2"/>
            </a:solidFill>
            <a:prstDash val="solid"/>
            <a:miter lim="800000"/>
            <a:headEnd/>
            <a:tailEnd/>
          </a:ln>
          <a:effectLst>
            <a:outerShdw blurRad="406400" sx="102000" sy="102000" algn="ctr" rotWithShape="0">
              <a:prstClr val="black">
                <a:alpha val="15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170" name="Equipment Facotry line">
            <a:extLst>
              <a:ext uri="{FF2B5EF4-FFF2-40B4-BE49-F238E27FC236}">
                <a16:creationId xmlns:a16="http://schemas.microsoft.com/office/drawing/2014/main" id="{DC2BC157-6BF5-4E7B-B893-AC5DACECBE18}"/>
              </a:ext>
            </a:extLst>
          </p:cNvPr>
          <p:cNvCxnSpPr>
            <a:cxnSpLocks/>
          </p:cNvCxnSpPr>
          <p:nvPr/>
        </p:nvCxnSpPr>
        <p:spPr>
          <a:xfrm flipH="1" flipV="1">
            <a:off x="2325209" y="2369740"/>
            <a:ext cx="1703899" cy="75460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grpSp>
        <p:nvGrpSpPr>
          <p:cNvPr id="181" name="Graphic 173">
            <a:extLst>
              <a:ext uri="{FF2B5EF4-FFF2-40B4-BE49-F238E27FC236}">
                <a16:creationId xmlns:a16="http://schemas.microsoft.com/office/drawing/2014/main" id="{C5DF113A-42CE-439C-8D90-9B780C8E1D10}"/>
              </a:ext>
            </a:extLst>
          </p:cNvPr>
          <p:cNvGrpSpPr/>
          <p:nvPr/>
        </p:nvGrpSpPr>
        <p:grpSpPr>
          <a:xfrm>
            <a:off x="6076657" y="3292696"/>
            <a:ext cx="323828" cy="388929"/>
            <a:chOff x="6310590" y="2427608"/>
            <a:chExt cx="1216101" cy="1460582"/>
          </a:xfrm>
        </p:grpSpPr>
        <p:sp>
          <p:nvSpPr>
            <p:cNvPr id="182" name="Freeform: Shape 181">
              <a:extLst>
                <a:ext uri="{FF2B5EF4-FFF2-40B4-BE49-F238E27FC236}">
                  <a16:creationId xmlns:a16="http://schemas.microsoft.com/office/drawing/2014/main" id="{D5C6CB89-7012-459E-AE9F-549CCCEAE117}"/>
                </a:ext>
              </a:extLst>
            </p:cNvPr>
            <p:cNvSpPr/>
            <p:nvPr/>
          </p:nvSpPr>
          <p:spPr>
            <a:xfrm>
              <a:off x="6310590" y="2427608"/>
              <a:ext cx="1216101" cy="1460582"/>
            </a:xfrm>
            <a:custGeom>
              <a:avLst/>
              <a:gdLst>
                <a:gd name="connsiteX0" fmla="*/ 1216102 w 1216101"/>
                <a:gd name="connsiteY0" fmla="*/ 681910 h 1460582"/>
                <a:gd name="connsiteX1" fmla="*/ 627804 w 1216101"/>
                <a:gd name="connsiteY1" fmla="*/ 1454856 h 1460582"/>
                <a:gd name="connsiteX2" fmla="*/ 588298 w 1216101"/>
                <a:gd name="connsiteY2" fmla="*/ 1454856 h 1460582"/>
                <a:gd name="connsiteX3" fmla="*/ 0 w 1216101"/>
                <a:gd name="connsiteY3" fmla="*/ 681910 h 1460582"/>
                <a:gd name="connsiteX4" fmla="*/ 0 w 1216101"/>
                <a:gd name="connsiteY4" fmla="*/ 209554 h 1460582"/>
                <a:gd name="connsiteX5" fmla="*/ 36930 w 1216101"/>
                <a:gd name="connsiteY5" fmla="*/ 171766 h 1460582"/>
                <a:gd name="connsiteX6" fmla="*/ 608051 w 1216101"/>
                <a:gd name="connsiteY6" fmla="*/ 0 h 1460582"/>
                <a:gd name="connsiteX7" fmla="*/ 1179172 w 1216101"/>
                <a:gd name="connsiteY7" fmla="*/ 171766 h 1460582"/>
                <a:gd name="connsiteX8" fmla="*/ 1216102 w 1216101"/>
                <a:gd name="connsiteY8" fmla="*/ 209554 h 146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6101" h="1460582">
                  <a:moveTo>
                    <a:pt x="1216102" y="681910"/>
                  </a:moveTo>
                  <a:cubicBezTo>
                    <a:pt x="1216102" y="1074395"/>
                    <a:pt x="733440" y="1390444"/>
                    <a:pt x="627804" y="1454856"/>
                  </a:cubicBezTo>
                  <a:cubicBezTo>
                    <a:pt x="615742" y="1462491"/>
                    <a:pt x="600359" y="1462491"/>
                    <a:pt x="588298" y="1454856"/>
                  </a:cubicBezTo>
                  <a:cubicBezTo>
                    <a:pt x="482662" y="1391303"/>
                    <a:pt x="0" y="1075254"/>
                    <a:pt x="0" y="681910"/>
                  </a:cubicBezTo>
                  <a:lnTo>
                    <a:pt x="0" y="209554"/>
                  </a:lnTo>
                  <a:cubicBezTo>
                    <a:pt x="-5" y="189015"/>
                    <a:pt x="16396" y="172233"/>
                    <a:pt x="36930" y="171766"/>
                  </a:cubicBezTo>
                  <a:cubicBezTo>
                    <a:pt x="413097" y="162319"/>
                    <a:pt x="326355" y="0"/>
                    <a:pt x="608051" y="0"/>
                  </a:cubicBezTo>
                  <a:cubicBezTo>
                    <a:pt x="889747" y="0"/>
                    <a:pt x="803005" y="162319"/>
                    <a:pt x="1179172" y="171766"/>
                  </a:cubicBezTo>
                  <a:cubicBezTo>
                    <a:pt x="1199707" y="172233"/>
                    <a:pt x="1216110" y="189015"/>
                    <a:pt x="1216102" y="209554"/>
                  </a:cubicBezTo>
                  <a:close/>
                </a:path>
              </a:pathLst>
            </a:custGeom>
            <a:solidFill>
              <a:srgbClr val="0078D4"/>
            </a:solidFill>
            <a:ln w="857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C67742A4-1D2D-494E-AC6A-3F4BCBFC2257}"/>
                </a:ext>
              </a:extLst>
            </p:cNvPr>
            <p:cNvSpPr/>
            <p:nvPr/>
          </p:nvSpPr>
          <p:spPr>
            <a:xfrm>
              <a:off x="6359879" y="2488585"/>
              <a:ext cx="1117000" cy="1338016"/>
            </a:xfrm>
            <a:custGeom>
              <a:avLst/>
              <a:gdLst>
                <a:gd name="connsiteX0" fmla="*/ 1117001 w 1117000"/>
                <a:gd name="connsiteY0" fmla="*/ 624369 h 1338016"/>
                <a:gd name="connsiteX1" fmla="*/ 576797 w 1117000"/>
                <a:gd name="connsiteY1" fmla="*/ 1332902 h 1338016"/>
                <a:gd name="connsiteX2" fmla="*/ 540726 w 1117000"/>
                <a:gd name="connsiteY2" fmla="*/ 1332902 h 1338016"/>
                <a:gd name="connsiteX3" fmla="*/ 523 w 1117000"/>
                <a:gd name="connsiteY3" fmla="*/ 624369 h 1338016"/>
                <a:gd name="connsiteX4" fmla="*/ 523 w 1117000"/>
                <a:gd name="connsiteY4" fmla="*/ 194954 h 1338016"/>
                <a:gd name="connsiteX5" fmla="*/ 29204 w 1117000"/>
                <a:gd name="connsiteY5" fmla="*/ 154246 h 1338016"/>
                <a:gd name="connsiteX6" fmla="*/ 34876 w 1117000"/>
                <a:gd name="connsiteY6" fmla="*/ 153730 h 1338016"/>
                <a:gd name="connsiteX7" fmla="*/ 558762 w 1117000"/>
                <a:gd name="connsiteY7" fmla="*/ 0 h 1338016"/>
                <a:gd name="connsiteX8" fmla="*/ 1082648 w 1117000"/>
                <a:gd name="connsiteY8" fmla="*/ 153730 h 1338016"/>
                <a:gd name="connsiteX9" fmla="*/ 1117001 w 1117000"/>
                <a:gd name="connsiteY9" fmla="*/ 188084 h 133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7000" h="1338016">
                  <a:moveTo>
                    <a:pt x="1117001" y="624369"/>
                  </a:moveTo>
                  <a:cubicBezTo>
                    <a:pt x="1117001" y="985077"/>
                    <a:pt x="673845" y="1274502"/>
                    <a:pt x="576797" y="1332902"/>
                  </a:cubicBezTo>
                  <a:cubicBezTo>
                    <a:pt x="565741" y="1339722"/>
                    <a:pt x="551783" y="1339722"/>
                    <a:pt x="540726" y="1332902"/>
                  </a:cubicBezTo>
                  <a:cubicBezTo>
                    <a:pt x="443679" y="1274502"/>
                    <a:pt x="523" y="985077"/>
                    <a:pt x="523" y="624369"/>
                  </a:cubicBezTo>
                  <a:lnTo>
                    <a:pt x="523" y="194954"/>
                  </a:lnTo>
                  <a:cubicBezTo>
                    <a:pt x="-2798" y="175793"/>
                    <a:pt x="10043" y="157567"/>
                    <a:pt x="29204" y="154246"/>
                  </a:cubicBezTo>
                  <a:cubicBezTo>
                    <a:pt x="31078" y="153921"/>
                    <a:pt x="32975" y="153748"/>
                    <a:pt x="34876" y="153730"/>
                  </a:cubicBezTo>
                  <a:cubicBezTo>
                    <a:pt x="380125" y="147719"/>
                    <a:pt x="301113" y="0"/>
                    <a:pt x="558762" y="0"/>
                  </a:cubicBezTo>
                  <a:cubicBezTo>
                    <a:pt x="816411" y="0"/>
                    <a:pt x="737398" y="147719"/>
                    <a:pt x="1082648" y="153730"/>
                  </a:cubicBezTo>
                  <a:cubicBezTo>
                    <a:pt x="1101430" y="154183"/>
                    <a:pt x="1116546" y="169302"/>
                    <a:pt x="1117001" y="188084"/>
                  </a:cubicBezTo>
                  <a:close/>
                </a:path>
              </a:pathLst>
            </a:custGeom>
            <a:gradFill>
              <a:gsLst>
                <a:gs pos="37000">
                  <a:srgbClr val="599EED"/>
                </a:gs>
                <a:gs pos="100000">
                  <a:srgbClr val="1782DB"/>
                </a:gs>
              </a:gsLst>
              <a:lin ang="5400000" scaled="0"/>
            </a:gradFill>
            <a:ln w="857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222" name="Energy City line">
            <a:extLst>
              <a:ext uri="{FF2B5EF4-FFF2-40B4-BE49-F238E27FC236}">
                <a16:creationId xmlns:a16="http://schemas.microsoft.com/office/drawing/2014/main" id="{7BD7C6E1-238E-4D77-A17C-0701606F15E9}"/>
              </a:ext>
            </a:extLst>
          </p:cNvPr>
          <p:cNvCxnSpPr>
            <a:cxnSpLocks/>
          </p:cNvCxnSpPr>
          <p:nvPr/>
        </p:nvCxnSpPr>
        <p:spPr>
          <a:xfrm flipV="1">
            <a:off x="4730206" y="273975"/>
            <a:ext cx="868966" cy="6129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24" name="Energy City line">
            <a:extLst>
              <a:ext uri="{FF2B5EF4-FFF2-40B4-BE49-F238E27FC236}">
                <a16:creationId xmlns:a16="http://schemas.microsoft.com/office/drawing/2014/main" id="{4AC4E835-CC74-49CC-A107-AB67C11F0966}"/>
              </a:ext>
            </a:extLst>
          </p:cNvPr>
          <p:cNvCxnSpPr>
            <a:cxnSpLocks/>
          </p:cNvCxnSpPr>
          <p:nvPr/>
        </p:nvCxnSpPr>
        <p:spPr>
          <a:xfrm>
            <a:off x="5668516" y="273975"/>
            <a:ext cx="1312441" cy="43628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94" name="Energy City line">
            <a:extLst>
              <a:ext uri="{FF2B5EF4-FFF2-40B4-BE49-F238E27FC236}">
                <a16:creationId xmlns:a16="http://schemas.microsoft.com/office/drawing/2014/main" id="{4E6CD684-7B99-4FA3-B8EB-7730A61AC9AF}"/>
              </a:ext>
            </a:extLst>
          </p:cNvPr>
          <p:cNvCxnSpPr>
            <a:cxnSpLocks/>
          </p:cNvCxnSpPr>
          <p:nvPr/>
        </p:nvCxnSpPr>
        <p:spPr>
          <a:xfrm>
            <a:off x="10909402" y="5848355"/>
            <a:ext cx="1372614" cy="765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97" name="Energy City line">
            <a:extLst>
              <a:ext uri="{FF2B5EF4-FFF2-40B4-BE49-F238E27FC236}">
                <a16:creationId xmlns:a16="http://schemas.microsoft.com/office/drawing/2014/main" id="{6452999A-4D14-4915-AEF6-6AEFE35588E5}"/>
              </a:ext>
            </a:extLst>
          </p:cNvPr>
          <p:cNvCxnSpPr>
            <a:cxnSpLocks/>
          </p:cNvCxnSpPr>
          <p:nvPr/>
        </p:nvCxnSpPr>
        <p:spPr>
          <a:xfrm>
            <a:off x="9187107" y="6072409"/>
            <a:ext cx="254607" cy="123861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0" name="Energy City line">
            <a:extLst>
              <a:ext uri="{FF2B5EF4-FFF2-40B4-BE49-F238E27FC236}">
                <a16:creationId xmlns:a16="http://schemas.microsoft.com/office/drawing/2014/main" id="{4D82B5E1-1479-4477-A12D-52CD71B430C8}"/>
              </a:ext>
            </a:extLst>
          </p:cNvPr>
          <p:cNvCxnSpPr>
            <a:cxnSpLocks/>
            <a:endCxn id="216" idx="7"/>
          </p:cNvCxnSpPr>
          <p:nvPr/>
        </p:nvCxnSpPr>
        <p:spPr>
          <a:xfrm flipH="1">
            <a:off x="671985" y="5385204"/>
            <a:ext cx="1101190" cy="63065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35" name="Energy City line">
            <a:extLst>
              <a:ext uri="{FF2B5EF4-FFF2-40B4-BE49-F238E27FC236}">
                <a16:creationId xmlns:a16="http://schemas.microsoft.com/office/drawing/2014/main" id="{30E5F734-8DC5-42FF-85A6-C89657DC1981}"/>
              </a:ext>
            </a:extLst>
          </p:cNvPr>
          <p:cNvCxnSpPr>
            <a:cxnSpLocks/>
          </p:cNvCxnSpPr>
          <p:nvPr/>
        </p:nvCxnSpPr>
        <p:spPr>
          <a:xfrm flipV="1">
            <a:off x="583805" y="4439494"/>
            <a:ext cx="33574" cy="161969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78" name="Energy City line">
            <a:extLst>
              <a:ext uri="{FF2B5EF4-FFF2-40B4-BE49-F238E27FC236}">
                <a16:creationId xmlns:a16="http://schemas.microsoft.com/office/drawing/2014/main" id="{F5DDA89B-E589-4170-A8A7-3EF64F0DC7C1}"/>
              </a:ext>
            </a:extLst>
          </p:cNvPr>
          <p:cNvCxnSpPr>
            <a:cxnSpLocks/>
          </p:cNvCxnSpPr>
          <p:nvPr/>
        </p:nvCxnSpPr>
        <p:spPr>
          <a:xfrm>
            <a:off x="4454867" y="1539933"/>
            <a:ext cx="1073973" cy="160408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82" name="Energy City line">
            <a:extLst>
              <a:ext uri="{FF2B5EF4-FFF2-40B4-BE49-F238E27FC236}">
                <a16:creationId xmlns:a16="http://schemas.microsoft.com/office/drawing/2014/main" id="{A1F836EC-69EA-40D8-BA79-F19CDCA4FF91}"/>
              </a:ext>
            </a:extLst>
          </p:cNvPr>
          <p:cNvCxnSpPr>
            <a:cxnSpLocks/>
          </p:cNvCxnSpPr>
          <p:nvPr/>
        </p:nvCxnSpPr>
        <p:spPr>
          <a:xfrm>
            <a:off x="2847000" y="601333"/>
            <a:ext cx="1245738" cy="70966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88" name="Energy City line">
            <a:extLst>
              <a:ext uri="{FF2B5EF4-FFF2-40B4-BE49-F238E27FC236}">
                <a16:creationId xmlns:a16="http://schemas.microsoft.com/office/drawing/2014/main" id="{9B33CD8B-B2CF-49C1-920E-31A634B9218C}"/>
              </a:ext>
            </a:extLst>
          </p:cNvPr>
          <p:cNvCxnSpPr>
            <a:cxnSpLocks/>
          </p:cNvCxnSpPr>
          <p:nvPr/>
        </p:nvCxnSpPr>
        <p:spPr>
          <a:xfrm flipH="1">
            <a:off x="532444" y="626109"/>
            <a:ext cx="1352608" cy="8415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2" name="Energy City line">
            <a:extLst>
              <a:ext uri="{FF2B5EF4-FFF2-40B4-BE49-F238E27FC236}">
                <a16:creationId xmlns:a16="http://schemas.microsoft.com/office/drawing/2014/main" id="{62DD663C-CBF7-4A23-91CE-6FEBB41F5B36}"/>
              </a:ext>
            </a:extLst>
          </p:cNvPr>
          <p:cNvCxnSpPr>
            <a:cxnSpLocks/>
          </p:cNvCxnSpPr>
          <p:nvPr/>
        </p:nvCxnSpPr>
        <p:spPr>
          <a:xfrm flipV="1">
            <a:off x="3721714" y="5371045"/>
            <a:ext cx="1565636" cy="70136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4" name="Energy City line">
            <a:extLst>
              <a:ext uri="{FF2B5EF4-FFF2-40B4-BE49-F238E27FC236}">
                <a16:creationId xmlns:a16="http://schemas.microsoft.com/office/drawing/2014/main" id="{D48A8BFB-8CA4-4913-BBD0-D9881A9A53FC}"/>
              </a:ext>
            </a:extLst>
          </p:cNvPr>
          <p:cNvCxnSpPr>
            <a:cxnSpLocks/>
          </p:cNvCxnSpPr>
          <p:nvPr/>
        </p:nvCxnSpPr>
        <p:spPr>
          <a:xfrm flipV="1">
            <a:off x="9028243" y="4457745"/>
            <a:ext cx="2158918" cy="87468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6" name="Energy City line">
            <a:extLst>
              <a:ext uri="{FF2B5EF4-FFF2-40B4-BE49-F238E27FC236}">
                <a16:creationId xmlns:a16="http://schemas.microsoft.com/office/drawing/2014/main" id="{794A79A9-2B98-497A-9768-80260DACBC3F}"/>
              </a:ext>
            </a:extLst>
          </p:cNvPr>
          <p:cNvCxnSpPr>
            <a:cxnSpLocks/>
          </p:cNvCxnSpPr>
          <p:nvPr/>
        </p:nvCxnSpPr>
        <p:spPr>
          <a:xfrm flipH="1">
            <a:off x="10734406" y="612582"/>
            <a:ext cx="323115" cy="1098992"/>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8" name="Energy City line">
            <a:extLst>
              <a:ext uri="{FF2B5EF4-FFF2-40B4-BE49-F238E27FC236}">
                <a16:creationId xmlns:a16="http://schemas.microsoft.com/office/drawing/2014/main" id="{B7F50959-E259-4C66-B78F-1B35A4D41F02}"/>
              </a:ext>
            </a:extLst>
          </p:cNvPr>
          <p:cNvCxnSpPr>
            <a:cxnSpLocks/>
            <a:stCxn id="159" idx="3"/>
          </p:cNvCxnSpPr>
          <p:nvPr/>
        </p:nvCxnSpPr>
        <p:spPr>
          <a:xfrm flipH="1">
            <a:off x="7333080" y="645980"/>
            <a:ext cx="1607734" cy="67411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9" name="Energy City line">
            <a:extLst>
              <a:ext uri="{FF2B5EF4-FFF2-40B4-BE49-F238E27FC236}">
                <a16:creationId xmlns:a16="http://schemas.microsoft.com/office/drawing/2014/main" id="{94266E94-49D8-4F23-8854-449104C87772}"/>
              </a:ext>
            </a:extLst>
          </p:cNvPr>
          <p:cNvCxnSpPr>
            <a:cxnSpLocks/>
          </p:cNvCxnSpPr>
          <p:nvPr/>
        </p:nvCxnSpPr>
        <p:spPr>
          <a:xfrm flipH="1">
            <a:off x="6676705" y="1734658"/>
            <a:ext cx="470545" cy="125036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01" name="Energy City line">
            <a:extLst>
              <a:ext uri="{FF2B5EF4-FFF2-40B4-BE49-F238E27FC236}">
                <a16:creationId xmlns:a16="http://schemas.microsoft.com/office/drawing/2014/main" id="{CF29C845-F558-4A0C-981A-D721CE74883A}"/>
              </a:ext>
            </a:extLst>
          </p:cNvPr>
          <p:cNvCxnSpPr>
            <a:cxnSpLocks/>
          </p:cNvCxnSpPr>
          <p:nvPr/>
        </p:nvCxnSpPr>
        <p:spPr>
          <a:xfrm flipH="1">
            <a:off x="8148690" y="2712685"/>
            <a:ext cx="1813265" cy="431332"/>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12" name="Energy City line">
            <a:extLst>
              <a:ext uri="{FF2B5EF4-FFF2-40B4-BE49-F238E27FC236}">
                <a16:creationId xmlns:a16="http://schemas.microsoft.com/office/drawing/2014/main" id="{F5C36838-1D00-45F6-BBFC-03B1B12B486F}"/>
              </a:ext>
            </a:extLst>
          </p:cNvPr>
          <p:cNvCxnSpPr>
            <a:cxnSpLocks/>
          </p:cNvCxnSpPr>
          <p:nvPr/>
        </p:nvCxnSpPr>
        <p:spPr>
          <a:xfrm flipH="1" flipV="1">
            <a:off x="7528208" y="4269759"/>
            <a:ext cx="979859" cy="1004773"/>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17" name="Energy City line">
            <a:extLst>
              <a:ext uri="{FF2B5EF4-FFF2-40B4-BE49-F238E27FC236}">
                <a16:creationId xmlns:a16="http://schemas.microsoft.com/office/drawing/2014/main" id="{46D88F54-1304-43D6-8A05-BFDCB7D60B94}"/>
              </a:ext>
            </a:extLst>
          </p:cNvPr>
          <p:cNvCxnSpPr>
            <a:cxnSpLocks/>
            <a:endCxn id="213" idx="4"/>
          </p:cNvCxnSpPr>
          <p:nvPr/>
        </p:nvCxnSpPr>
        <p:spPr>
          <a:xfrm flipV="1">
            <a:off x="10909402" y="4525623"/>
            <a:ext cx="296238" cy="127469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23" name="Energy City line">
            <a:extLst>
              <a:ext uri="{FF2B5EF4-FFF2-40B4-BE49-F238E27FC236}">
                <a16:creationId xmlns:a16="http://schemas.microsoft.com/office/drawing/2014/main" id="{A436228D-828F-4007-95E2-824FE54195A2}"/>
              </a:ext>
            </a:extLst>
          </p:cNvPr>
          <p:cNvCxnSpPr>
            <a:cxnSpLocks/>
          </p:cNvCxnSpPr>
          <p:nvPr/>
        </p:nvCxnSpPr>
        <p:spPr>
          <a:xfrm flipV="1">
            <a:off x="5367519" y="4328514"/>
            <a:ext cx="101572" cy="105669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26" name="Energy City line">
            <a:extLst>
              <a:ext uri="{FF2B5EF4-FFF2-40B4-BE49-F238E27FC236}">
                <a16:creationId xmlns:a16="http://schemas.microsoft.com/office/drawing/2014/main" id="{1F879168-8203-4CC1-88BC-4BD892DC64A6}"/>
              </a:ext>
            </a:extLst>
          </p:cNvPr>
          <p:cNvCxnSpPr>
            <a:cxnSpLocks/>
          </p:cNvCxnSpPr>
          <p:nvPr/>
        </p:nvCxnSpPr>
        <p:spPr>
          <a:xfrm flipV="1">
            <a:off x="2575620" y="4186963"/>
            <a:ext cx="1244042" cy="512843"/>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41" name="Energy City line">
            <a:extLst>
              <a:ext uri="{FF2B5EF4-FFF2-40B4-BE49-F238E27FC236}">
                <a16:creationId xmlns:a16="http://schemas.microsoft.com/office/drawing/2014/main" id="{3455CF82-01EA-4781-BA73-68809C104705}"/>
              </a:ext>
            </a:extLst>
          </p:cNvPr>
          <p:cNvCxnSpPr>
            <a:cxnSpLocks/>
          </p:cNvCxnSpPr>
          <p:nvPr/>
        </p:nvCxnSpPr>
        <p:spPr>
          <a:xfrm flipH="1" flipV="1">
            <a:off x="491143" y="777411"/>
            <a:ext cx="728090" cy="101183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129" name="Oval 128">
            <a:extLst>
              <a:ext uri="{FF2B5EF4-FFF2-40B4-BE49-F238E27FC236}">
                <a16:creationId xmlns:a16="http://schemas.microsoft.com/office/drawing/2014/main" id="{4EAEFFDC-B475-4A94-97F5-7277A180A325}"/>
              </a:ext>
            </a:extLst>
          </p:cNvPr>
          <p:cNvSpPr/>
          <p:nvPr/>
        </p:nvSpPr>
        <p:spPr bwMode="auto">
          <a:xfrm>
            <a:off x="3788059" y="2464606"/>
            <a:ext cx="4538769" cy="180515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noFill/>
                <a:effectLst/>
                <a:uLnTx/>
                <a:uFillTx/>
                <a:latin typeface="Segoe UI"/>
                <a:ea typeface="Segoe UI" pitchFamily="34" charset="0"/>
                <a:cs typeface="Segoe UI" pitchFamily="34" charset="0"/>
              </a:rPr>
              <a:t>t</a:t>
            </a:r>
          </a:p>
        </p:txBody>
      </p:sp>
      <p:cxnSp>
        <p:nvCxnSpPr>
          <p:cNvPr id="155" name="Energy City line">
            <a:extLst>
              <a:ext uri="{FF2B5EF4-FFF2-40B4-BE49-F238E27FC236}">
                <a16:creationId xmlns:a16="http://schemas.microsoft.com/office/drawing/2014/main" id="{90A18D25-8B26-4933-9D37-BCE65C3270BC}"/>
              </a:ext>
            </a:extLst>
          </p:cNvPr>
          <p:cNvCxnSpPr>
            <a:cxnSpLocks/>
          </p:cNvCxnSpPr>
          <p:nvPr/>
        </p:nvCxnSpPr>
        <p:spPr>
          <a:xfrm>
            <a:off x="7744630" y="1389271"/>
            <a:ext cx="2109109" cy="128513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58" name="Energy City line">
            <a:extLst>
              <a:ext uri="{FF2B5EF4-FFF2-40B4-BE49-F238E27FC236}">
                <a16:creationId xmlns:a16="http://schemas.microsoft.com/office/drawing/2014/main" id="{F44C182F-A7A1-4849-BB9E-3813C22E6F42}"/>
              </a:ext>
            </a:extLst>
          </p:cNvPr>
          <p:cNvCxnSpPr>
            <a:cxnSpLocks/>
          </p:cNvCxnSpPr>
          <p:nvPr/>
        </p:nvCxnSpPr>
        <p:spPr>
          <a:xfrm flipH="1">
            <a:off x="2146301" y="1642926"/>
            <a:ext cx="2108199" cy="41504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60" name="Energy City line">
            <a:extLst>
              <a:ext uri="{FF2B5EF4-FFF2-40B4-BE49-F238E27FC236}">
                <a16:creationId xmlns:a16="http://schemas.microsoft.com/office/drawing/2014/main" id="{579C28CD-F884-4063-B052-6046EC6B5F90}"/>
              </a:ext>
            </a:extLst>
          </p:cNvPr>
          <p:cNvCxnSpPr>
            <a:cxnSpLocks/>
          </p:cNvCxnSpPr>
          <p:nvPr/>
        </p:nvCxnSpPr>
        <p:spPr>
          <a:xfrm>
            <a:off x="1861098" y="2789172"/>
            <a:ext cx="570575" cy="1556383"/>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64" name="Energy City line">
            <a:extLst>
              <a:ext uri="{FF2B5EF4-FFF2-40B4-BE49-F238E27FC236}">
                <a16:creationId xmlns:a16="http://schemas.microsoft.com/office/drawing/2014/main" id="{74484224-0712-48FF-9EC1-A369A4F68089}"/>
              </a:ext>
            </a:extLst>
          </p:cNvPr>
          <p:cNvCxnSpPr>
            <a:cxnSpLocks/>
          </p:cNvCxnSpPr>
          <p:nvPr/>
        </p:nvCxnSpPr>
        <p:spPr>
          <a:xfrm>
            <a:off x="9051925" y="618628"/>
            <a:ext cx="1369348" cy="102429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66" name="Energy City line">
            <a:extLst>
              <a:ext uri="{FF2B5EF4-FFF2-40B4-BE49-F238E27FC236}">
                <a16:creationId xmlns:a16="http://schemas.microsoft.com/office/drawing/2014/main" id="{C795B65A-457B-4239-BEFB-7D55EA98121F}"/>
              </a:ext>
            </a:extLst>
          </p:cNvPr>
          <p:cNvCxnSpPr>
            <a:cxnSpLocks/>
          </p:cNvCxnSpPr>
          <p:nvPr/>
        </p:nvCxnSpPr>
        <p:spPr>
          <a:xfrm flipV="1">
            <a:off x="4788715" y="5046538"/>
            <a:ext cx="2037178" cy="58206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68" name="Energy City line">
            <a:extLst>
              <a:ext uri="{FF2B5EF4-FFF2-40B4-BE49-F238E27FC236}">
                <a16:creationId xmlns:a16="http://schemas.microsoft.com/office/drawing/2014/main" id="{88C571DA-4A44-4F95-8EC1-DB5FBFE43D4C}"/>
              </a:ext>
            </a:extLst>
          </p:cNvPr>
          <p:cNvCxnSpPr>
            <a:cxnSpLocks/>
          </p:cNvCxnSpPr>
          <p:nvPr/>
        </p:nvCxnSpPr>
        <p:spPr>
          <a:xfrm>
            <a:off x="2520975" y="5061822"/>
            <a:ext cx="1174675" cy="99736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78" name="Energy City line">
            <a:extLst>
              <a:ext uri="{FF2B5EF4-FFF2-40B4-BE49-F238E27FC236}">
                <a16:creationId xmlns:a16="http://schemas.microsoft.com/office/drawing/2014/main" id="{616D15FA-639D-4E0E-9FCE-75F8E35C2BD2}"/>
              </a:ext>
            </a:extLst>
          </p:cNvPr>
          <p:cNvCxnSpPr>
            <a:cxnSpLocks/>
          </p:cNvCxnSpPr>
          <p:nvPr/>
        </p:nvCxnSpPr>
        <p:spPr>
          <a:xfrm>
            <a:off x="6885716" y="5042553"/>
            <a:ext cx="2099197" cy="42617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83" name="Energy City line">
            <a:extLst>
              <a:ext uri="{FF2B5EF4-FFF2-40B4-BE49-F238E27FC236}">
                <a16:creationId xmlns:a16="http://schemas.microsoft.com/office/drawing/2014/main" id="{4BBA8A8C-3BAB-4A5D-A3C6-B06FAD8C4E3B}"/>
              </a:ext>
            </a:extLst>
          </p:cNvPr>
          <p:cNvCxnSpPr>
            <a:cxnSpLocks/>
          </p:cNvCxnSpPr>
          <p:nvPr/>
        </p:nvCxnSpPr>
        <p:spPr>
          <a:xfrm flipH="1">
            <a:off x="9116471" y="2996683"/>
            <a:ext cx="1091516" cy="193536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88" name="Energy City line">
            <a:extLst>
              <a:ext uri="{FF2B5EF4-FFF2-40B4-BE49-F238E27FC236}">
                <a16:creationId xmlns:a16="http://schemas.microsoft.com/office/drawing/2014/main" id="{60784C30-E966-4840-9170-FFC7AB2768D2}"/>
              </a:ext>
            </a:extLst>
          </p:cNvPr>
          <p:cNvCxnSpPr>
            <a:cxnSpLocks/>
          </p:cNvCxnSpPr>
          <p:nvPr/>
        </p:nvCxnSpPr>
        <p:spPr>
          <a:xfrm flipV="1">
            <a:off x="11087732" y="124783"/>
            <a:ext cx="1441087" cy="44303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91" name="Energy City line">
            <a:extLst>
              <a:ext uri="{FF2B5EF4-FFF2-40B4-BE49-F238E27FC236}">
                <a16:creationId xmlns:a16="http://schemas.microsoft.com/office/drawing/2014/main" id="{119947CF-A0A4-4A4A-88C7-D4B8EC517B08}"/>
              </a:ext>
            </a:extLst>
          </p:cNvPr>
          <p:cNvCxnSpPr>
            <a:cxnSpLocks/>
          </p:cNvCxnSpPr>
          <p:nvPr/>
        </p:nvCxnSpPr>
        <p:spPr>
          <a:xfrm flipH="1" flipV="1">
            <a:off x="8508065" y="-227263"/>
            <a:ext cx="488160" cy="79975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99" name="Energy City line">
            <a:extLst>
              <a:ext uri="{FF2B5EF4-FFF2-40B4-BE49-F238E27FC236}">
                <a16:creationId xmlns:a16="http://schemas.microsoft.com/office/drawing/2014/main" id="{70C23AD9-2776-4394-8D54-4B86C2F73E80}"/>
              </a:ext>
            </a:extLst>
          </p:cNvPr>
          <p:cNvCxnSpPr>
            <a:cxnSpLocks/>
          </p:cNvCxnSpPr>
          <p:nvPr/>
        </p:nvCxnSpPr>
        <p:spPr>
          <a:xfrm flipV="1">
            <a:off x="2847000" y="-287571"/>
            <a:ext cx="685833" cy="77969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04" name="Energy City line">
            <a:extLst>
              <a:ext uri="{FF2B5EF4-FFF2-40B4-BE49-F238E27FC236}">
                <a16:creationId xmlns:a16="http://schemas.microsoft.com/office/drawing/2014/main" id="{E899F835-CABC-46FB-A41D-31C28475CD25}"/>
              </a:ext>
            </a:extLst>
          </p:cNvPr>
          <p:cNvCxnSpPr>
            <a:cxnSpLocks/>
          </p:cNvCxnSpPr>
          <p:nvPr/>
        </p:nvCxnSpPr>
        <p:spPr>
          <a:xfrm flipH="1" flipV="1">
            <a:off x="342990" y="-287569"/>
            <a:ext cx="135830" cy="95503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07" name="Energy City line">
            <a:extLst>
              <a:ext uri="{FF2B5EF4-FFF2-40B4-BE49-F238E27FC236}">
                <a16:creationId xmlns:a16="http://schemas.microsoft.com/office/drawing/2014/main" id="{7EAC9044-00BF-4A44-B546-D031C18ACD48}"/>
              </a:ext>
            </a:extLst>
          </p:cNvPr>
          <p:cNvCxnSpPr>
            <a:cxnSpLocks/>
          </p:cNvCxnSpPr>
          <p:nvPr/>
        </p:nvCxnSpPr>
        <p:spPr>
          <a:xfrm flipV="1">
            <a:off x="-272303" y="2385088"/>
            <a:ext cx="1352042" cy="54721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0" name="Energy City line">
            <a:extLst>
              <a:ext uri="{FF2B5EF4-FFF2-40B4-BE49-F238E27FC236}">
                <a16:creationId xmlns:a16="http://schemas.microsoft.com/office/drawing/2014/main" id="{B9376C12-98E9-46BB-8281-C6C9A451DA1F}"/>
              </a:ext>
            </a:extLst>
          </p:cNvPr>
          <p:cNvCxnSpPr>
            <a:cxnSpLocks/>
          </p:cNvCxnSpPr>
          <p:nvPr/>
        </p:nvCxnSpPr>
        <p:spPr>
          <a:xfrm flipH="1" flipV="1">
            <a:off x="-119734" y="3122565"/>
            <a:ext cx="710672" cy="125670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408" name="Oval 407">
            <a:extLst>
              <a:ext uri="{FF2B5EF4-FFF2-40B4-BE49-F238E27FC236}">
                <a16:creationId xmlns:a16="http://schemas.microsoft.com/office/drawing/2014/main" id="{1263D0D5-28C2-4C91-9562-2E698C7B5D65}"/>
              </a:ext>
            </a:extLst>
          </p:cNvPr>
          <p:cNvSpPr/>
          <p:nvPr/>
        </p:nvSpPr>
        <p:spPr bwMode="auto">
          <a:xfrm>
            <a:off x="1219234" y="3812420"/>
            <a:ext cx="2021624" cy="2021622"/>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Too many</a:t>
            </a:r>
            <a:br>
              <a:rPr kumimoji="0" lang="en-US" sz="1372"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disconnected</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products</a:t>
            </a:r>
          </a:p>
        </p:txBody>
      </p:sp>
      <p:sp>
        <p:nvSpPr>
          <p:cNvPr id="411" name="Oval 410">
            <a:extLst>
              <a:ext uri="{FF2B5EF4-FFF2-40B4-BE49-F238E27FC236}">
                <a16:creationId xmlns:a16="http://schemas.microsoft.com/office/drawing/2014/main" id="{E207D35E-63F7-476A-BE6D-4C01A72B24A2}"/>
              </a:ext>
            </a:extLst>
          </p:cNvPr>
          <p:cNvSpPr/>
          <p:nvPr/>
        </p:nvSpPr>
        <p:spPr bwMode="auto">
          <a:xfrm>
            <a:off x="751311" y="1174471"/>
            <a:ext cx="2017013" cy="2019450"/>
          </a:xfrm>
          <a:prstGeom prst="ellipse">
            <a:avLst/>
          </a:prstGeom>
          <a:solidFill>
            <a:srgbClr val="077BD6"/>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76%</a:t>
            </a:r>
            <a:br>
              <a:rPr kumimoji="0" lang="en-US" sz="3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report increasing</a:t>
            </a:r>
            <a:b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security data*</a:t>
            </a:r>
          </a:p>
        </p:txBody>
      </p:sp>
      <p:sp>
        <p:nvSpPr>
          <p:cNvPr id="412" name="Oval 411">
            <a:extLst>
              <a:ext uri="{FF2B5EF4-FFF2-40B4-BE49-F238E27FC236}">
                <a16:creationId xmlns:a16="http://schemas.microsoft.com/office/drawing/2014/main" id="{1D8B168F-361A-4785-9B26-795150E5144C}"/>
              </a:ext>
            </a:extLst>
          </p:cNvPr>
          <p:cNvSpPr/>
          <p:nvPr/>
        </p:nvSpPr>
        <p:spPr bwMode="auto">
          <a:xfrm>
            <a:off x="4264265" y="4361258"/>
            <a:ext cx="2021624" cy="2021622"/>
          </a:xfrm>
          <a:prstGeom prst="ellipse">
            <a:avLst/>
          </a:prstGeom>
          <a:solidFill>
            <a:srgbClr val="077BD6"/>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3.5M</a:t>
            </a:r>
            <a:b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unfilled security</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jobs in 2021</a:t>
            </a:r>
          </a:p>
        </p:txBody>
      </p:sp>
      <p:sp>
        <p:nvSpPr>
          <p:cNvPr id="413" name="Oval 412">
            <a:extLst>
              <a:ext uri="{FF2B5EF4-FFF2-40B4-BE49-F238E27FC236}">
                <a16:creationId xmlns:a16="http://schemas.microsoft.com/office/drawing/2014/main" id="{CD993354-1133-48B2-BD63-705F2489E401}"/>
              </a:ext>
            </a:extLst>
          </p:cNvPr>
          <p:cNvSpPr/>
          <p:nvPr/>
        </p:nvSpPr>
        <p:spPr bwMode="auto">
          <a:xfrm>
            <a:off x="8125911" y="4511334"/>
            <a:ext cx="1709426" cy="1709426"/>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Lack of</a:t>
            </a:r>
            <a:br>
              <a:rPr kumimoji="0" lang="en-US" sz="1372"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automation</a:t>
            </a:r>
          </a:p>
        </p:txBody>
      </p:sp>
      <p:sp>
        <p:nvSpPr>
          <p:cNvPr id="414" name="Oval 413">
            <a:extLst>
              <a:ext uri="{FF2B5EF4-FFF2-40B4-BE49-F238E27FC236}">
                <a16:creationId xmlns:a16="http://schemas.microsoft.com/office/drawing/2014/main" id="{77F8AD57-4CDA-4A5A-B9AB-F13D73FA4834}"/>
              </a:ext>
            </a:extLst>
          </p:cNvPr>
          <p:cNvSpPr/>
          <p:nvPr/>
        </p:nvSpPr>
        <p:spPr bwMode="auto">
          <a:xfrm>
            <a:off x="9175715" y="1145311"/>
            <a:ext cx="2491119" cy="2561844"/>
          </a:xfrm>
          <a:prstGeom prst="ellipse">
            <a:avLst/>
          </a:prstGeom>
          <a:solidFill>
            <a:srgbClr val="077BD6"/>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44%</a:t>
            </a:r>
            <a:b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of alerts are</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never investigated</a:t>
            </a:r>
          </a:p>
        </p:txBody>
      </p:sp>
      <p:sp>
        <p:nvSpPr>
          <p:cNvPr id="420" name="Oval 419">
            <a:extLst>
              <a:ext uri="{FF2B5EF4-FFF2-40B4-BE49-F238E27FC236}">
                <a16:creationId xmlns:a16="http://schemas.microsoft.com/office/drawing/2014/main" id="{6CD5884A-41B5-4AFD-871A-9DECFF5A49F0}"/>
              </a:ext>
            </a:extLst>
          </p:cNvPr>
          <p:cNvSpPr/>
          <p:nvPr/>
        </p:nvSpPr>
        <p:spPr bwMode="auto">
          <a:xfrm>
            <a:off x="6325652" y="234935"/>
            <a:ext cx="1823038" cy="1823036"/>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IT deployment &amp; </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maintenance </a:t>
            </a:r>
          </a:p>
        </p:txBody>
      </p:sp>
      <p:sp>
        <p:nvSpPr>
          <p:cNvPr id="410" name="Oval 409">
            <a:extLst>
              <a:ext uri="{FF2B5EF4-FFF2-40B4-BE49-F238E27FC236}">
                <a16:creationId xmlns:a16="http://schemas.microsoft.com/office/drawing/2014/main" id="{DFD6E5BC-C196-43CE-98BE-7E0592E49CDE}"/>
              </a:ext>
            </a:extLst>
          </p:cNvPr>
          <p:cNvSpPr/>
          <p:nvPr/>
        </p:nvSpPr>
        <p:spPr bwMode="auto">
          <a:xfrm>
            <a:off x="3542015" y="377385"/>
            <a:ext cx="1598501" cy="1598501"/>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Sophistication</a:t>
            </a:r>
            <a:br>
              <a:rPr kumimoji="0" lang="en-US" sz="1372"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of threats</a:t>
            </a:r>
          </a:p>
        </p:txBody>
      </p:sp>
      <p:sp>
        <p:nvSpPr>
          <p:cNvPr id="213" name="Oval 129">
            <a:extLst>
              <a:ext uri="{FF2B5EF4-FFF2-40B4-BE49-F238E27FC236}">
                <a16:creationId xmlns:a16="http://schemas.microsoft.com/office/drawing/2014/main" id="{28C6830B-6DC4-4E9A-B362-9ACB5EF86196}"/>
              </a:ext>
            </a:extLst>
          </p:cNvPr>
          <p:cNvSpPr>
            <a:spLocks noChangeArrowheads="1"/>
          </p:cNvSpPr>
          <p:nvPr/>
        </p:nvSpPr>
        <p:spPr bwMode="auto">
          <a:xfrm rot="965671">
            <a:off x="11140848" y="4349852"/>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6" name="Oval 129">
            <a:extLst>
              <a:ext uri="{FF2B5EF4-FFF2-40B4-BE49-F238E27FC236}">
                <a16:creationId xmlns:a16="http://schemas.microsoft.com/office/drawing/2014/main" id="{A6A0AEC9-EC3F-40E8-A205-130A4CFCFEF0}"/>
              </a:ext>
            </a:extLst>
          </p:cNvPr>
          <p:cNvSpPr>
            <a:spLocks noChangeArrowheads="1"/>
          </p:cNvSpPr>
          <p:nvPr/>
        </p:nvSpPr>
        <p:spPr bwMode="auto">
          <a:xfrm rot="965671">
            <a:off x="503868" y="5969549"/>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229" name="Energy City line">
            <a:extLst>
              <a:ext uri="{FF2B5EF4-FFF2-40B4-BE49-F238E27FC236}">
                <a16:creationId xmlns:a16="http://schemas.microsoft.com/office/drawing/2014/main" id="{2060E422-85A3-48C6-B488-DEB36E82553E}"/>
              </a:ext>
            </a:extLst>
          </p:cNvPr>
          <p:cNvCxnSpPr>
            <a:cxnSpLocks/>
          </p:cNvCxnSpPr>
          <p:nvPr/>
        </p:nvCxnSpPr>
        <p:spPr>
          <a:xfrm flipV="1">
            <a:off x="2520975" y="6049228"/>
            <a:ext cx="1212112" cy="93823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407" name="TextBox 406">
            <a:extLst>
              <a:ext uri="{FF2B5EF4-FFF2-40B4-BE49-F238E27FC236}">
                <a16:creationId xmlns:a16="http://schemas.microsoft.com/office/drawing/2014/main" id="{68CE9D46-027C-43E9-B6DF-2D1548D639D2}"/>
              </a:ext>
            </a:extLst>
          </p:cNvPr>
          <p:cNvSpPr txBox="1"/>
          <p:nvPr/>
        </p:nvSpPr>
        <p:spPr>
          <a:xfrm>
            <a:off x="3821558" y="3457373"/>
            <a:ext cx="4574764" cy="615516"/>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0000"/>
                </a:solidFill>
                <a:effectLst/>
                <a:uLnTx/>
                <a:uFillTx/>
                <a:latin typeface="Segoe UI Semibold"/>
                <a:ea typeface="+mn-ea"/>
                <a:cs typeface="+mn-cs"/>
              </a:rPr>
              <a:t>Security operations challenges</a:t>
            </a:r>
          </a:p>
        </p:txBody>
      </p:sp>
      <p:grpSp>
        <p:nvGrpSpPr>
          <p:cNvPr id="235" name="Group 234">
            <a:extLst>
              <a:ext uri="{FF2B5EF4-FFF2-40B4-BE49-F238E27FC236}">
                <a16:creationId xmlns:a16="http://schemas.microsoft.com/office/drawing/2014/main" id="{6A4B4A6B-C762-492B-866B-28C4579AF659}"/>
              </a:ext>
            </a:extLst>
          </p:cNvPr>
          <p:cNvGrpSpPr/>
          <p:nvPr/>
        </p:nvGrpSpPr>
        <p:grpSpPr>
          <a:xfrm>
            <a:off x="1452848" y="-718990"/>
            <a:ext cx="432445" cy="432445"/>
            <a:chOff x="3019691" y="4120975"/>
            <a:chExt cx="640079" cy="640079"/>
          </a:xfrm>
        </p:grpSpPr>
        <p:sp>
          <p:nvSpPr>
            <p:cNvPr id="236" name="Oval 235">
              <a:extLst>
                <a:ext uri="{FF2B5EF4-FFF2-40B4-BE49-F238E27FC236}">
                  <a16:creationId xmlns:a16="http://schemas.microsoft.com/office/drawing/2014/main" id="{D7E90185-E511-4AE1-ABE1-D9D4E0BD9324}"/>
                </a:ext>
              </a:extLst>
            </p:cNvPr>
            <p:cNvSpPr/>
            <p:nvPr/>
          </p:nvSpPr>
          <p:spPr bwMode="auto">
            <a:xfrm>
              <a:off x="3019691" y="4120975"/>
              <a:ext cx="640079" cy="640079"/>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7" name="Freeform 5">
              <a:extLst>
                <a:ext uri="{FF2B5EF4-FFF2-40B4-BE49-F238E27FC236}">
                  <a16:creationId xmlns:a16="http://schemas.microsoft.com/office/drawing/2014/main" id="{2DF023A3-910A-4B96-A083-7D07AB438C8A}"/>
                </a:ext>
              </a:extLst>
            </p:cNvPr>
            <p:cNvSpPr>
              <a:spLocks noEditPoints="1"/>
            </p:cNvSpPr>
            <p:nvPr/>
          </p:nvSpPr>
          <p:spPr bwMode="auto">
            <a:xfrm>
              <a:off x="3185649" y="4348319"/>
              <a:ext cx="308171" cy="18540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38" name="Group 237">
            <a:extLst>
              <a:ext uri="{FF2B5EF4-FFF2-40B4-BE49-F238E27FC236}">
                <a16:creationId xmlns:a16="http://schemas.microsoft.com/office/drawing/2014/main" id="{248EF435-7B6E-449E-B772-7639A279D548}"/>
              </a:ext>
            </a:extLst>
          </p:cNvPr>
          <p:cNvGrpSpPr/>
          <p:nvPr/>
        </p:nvGrpSpPr>
        <p:grpSpPr>
          <a:xfrm>
            <a:off x="10961556" y="7246781"/>
            <a:ext cx="451209" cy="451209"/>
            <a:chOff x="7400259" y="5674971"/>
            <a:chExt cx="640078" cy="640081"/>
          </a:xfrm>
        </p:grpSpPr>
        <p:sp>
          <p:nvSpPr>
            <p:cNvPr id="239" name="Oval 238">
              <a:extLst>
                <a:ext uri="{FF2B5EF4-FFF2-40B4-BE49-F238E27FC236}">
                  <a16:creationId xmlns:a16="http://schemas.microsoft.com/office/drawing/2014/main" id="{A51A7EF2-CBB3-445B-9FAB-E7F50A2D605E}"/>
                </a:ext>
              </a:extLst>
            </p:cNvPr>
            <p:cNvSpPr/>
            <p:nvPr/>
          </p:nvSpPr>
          <p:spPr bwMode="auto">
            <a:xfrm>
              <a:off x="7400259" y="5674971"/>
              <a:ext cx="640078" cy="640081"/>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0" name="Group 239">
              <a:extLst>
                <a:ext uri="{FF2B5EF4-FFF2-40B4-BE49-F238E27FC236}">
                  <a16:creationId xmlns:a16="http://schemas.microsoft.com/office/drawing/2014/main" id="{213935A0-CDF1-4D1D-8CE5-C486D2E0728B}"/>
                </a:ext>
              </a:extLst>
            </p:cNvPr>
            <p:cNvGrpSpPr/>
            <p:nvPr/>
          </p:nvGrpSpPr>
          <p:grpSpPr>
            <a:xfrm>
              <a:off x="7635101" y="5853274"/>
              <a:ext cx="170436" cy="283462"/>
              <a:chOff x="5622072" y="3034107"/>
              <a:chExt cx="225306" cy="374720"/>
            </a:xfrm>
          </p:grpSpPr>
          <p:sp>
            <p:nvSpPr>
              <p:cNvPr id="241" name="Freeform 5">
                <a:extLst>
                  <a:ext uri="{FF2B5EF4-FFF2-40B4-BE49-F238E27FC236}">
                    <a16:creationId xmlns:a16="http://schemas.microsoft.com/office/drawing/2014/main" id="{D07105BE-A2C1-49AC-9D4F-ACA9C344DC68}"/>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42" name="Oval 241">
                <a:extLst>
                  <a:ext uri="{FF2B5EF4-FFF2-40B4-BE49-F238E27FC236}">
                    <a16:creationId xmlns:a16="http://schemas.microsoft.com/office/drawing/2014/main" id="{819A8C80-5D44-4595-94A0-D261C28989B0}"/>
                  </a:ext>
                </a:extLst>
              </p:cNvPr>
              <p:cNvSpPr/>
              <p:nvPr/>
            </p:nvSpPr>
            <p:spPr bwMode="auto">
              <a:xfrm>
                <a:off x="5670550" y="3124200"/>
                <a:ext cx="107950" cy="10795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43" name="Group 242">
            <a:extLst>
              <a:ext uri="{FF2B5EF4-FFF2-40B4-BE49-F238E27FC236}">
                <a16:creationId xmlns:a16="http://schemas.microsoft.com/office/drawing/2014/main" id="{15B88A10-1291-497E-960D-7414DBFC20D1}"/>
              </a:ext>
            </a:extLst>
          </p:cNvPr>
          <p:cNvGrpSpPr/>
          <p:nvPr/>
        </p:nvGrpSpPr>
        <p:grpSpPr>
          <a:xfrm>
            <a:off x="4924296" y="-714033"/>
            <a:ext cx="443223" cy="443223"/>
            <a:chOff x="3780160" y="3086703"/>
            <a:chExt cx="472599" cy="472599"/>
          </a:xfrm>
        </p:grpSpPr>
        <p:sp>
          <p:nvSpPr>
            <p:cNvPr id="244" name="Oval 243">
              <a:extLst>
                <a:ext uri="{FF2B5EF4-FFF2-40B4-BE49-F238E27FC236}">
                  <a16:creationId xmlns:a16="http://schemas.microsoft.com/office/drawing/2014/main" id="{666FDBA7-8883-4119-BE4A-4E75E953DB0C}"/>
                </a:ext>
              </a:extLst>
            </p:cNvPr>
            <p:cNvSpPr/>
            <p:nvPr/>
          </p:nvSpPr>
          <p:spPr bwMode="auto">
            <a:xfrm>
              <a:off x="3780160" y="3086703"/>
              <a:ext cx="472599" cy="472599"/>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5" name="Group 244">
              <a:extLst>
                <a:ext uri="{FF2B5EF4-FFF2-40B4-BE49-F238E27FC236}">
                  <a16:creationId xmlns:a16="http://schemas.microsoft.com/office/drawing/2014/main" id="{5FEDC1E6-EC60-4658-B349-DE9A5334F9BE}"/>
                </a:ext>
              </a:extLst>
            </p:cNvPr>
            <p:cNvGrpSpPr/>
            <p:nvPr/>
          </p:nvGrpSpPr>
          <p:grpSpPr>
            <a:xfrm>
              <a:off x="3828570" y="3130446"/>
              <a:ext cx="378990" cy="378990"/>
              <a:chOff x="4452509" y="919634"/>
              <a:chExt cx="523664" cy="523664"/>
            </a:xfrm>
          </p:grpSpPr>
          <p:sp>
            <p:nvSpPr>
              <p:cNvPr id="246" name="Oval 245">
                <a:extLst>
                  <a:ext uri="{FF2B5EF4-FFF2-40B4-BE49-F238E27FC236}">
                    <a16:creationId xmlns:a16="http://schemas.microsoft.com/office/drawing/2014/main" id="{470E2FE0-EEE6-470B-9DD8-F78650DEC421}"/>
                  </a:ext>
                </a:extLst>
              </p:cNvPr>
              <p:cNvSpPr/>
              <p:nvPr/>
            </p:nvSpPr>
            <p:spPr bwMode="auto">
              <a:xfrm rot="19620000" flipH="1">
                <a:off x="4452509" y="919634"/>
                <a:ext cx="523664" cy="52366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7" name="Temperature_med">
                <a:extLst>
                  <a:ext uri="{FF2B5EF4-FFF2-40B4-BE49-F238E27FC236}">
                    <a16:creationId xmlns:a16="http://schemas.microsoft.com/office/drawing/2014/main" id="{06D93C61-BD36-4948-A761-DFC036FCF628}"/>
                  </a:ext>
                </a:extLst>
              </p:cNvPr>
              <p:cNvSpPr>
                <a:spLocks noChangeAspect="1" noEditPoints="1"/>
              </p:cNvSpPr>
              <p:nvPr/>
            </p:nvSpPr>
            <p:spPr bwMode="auto">
              <a:xfrm>
                <a:off x="4642458" y="1001713"/>
                <a:ext cx="143770" cy="359506"/>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248" name="Group 247">
            <a:extLst>
              <a:ext uri="{FF2B5EF4-FFF2-40B4-BE49-F238E27FC236}">
                <a16:creationId xmlns:a16="http://schemas.microsoft.com/office/drawing/2014/main" id="{761676DF-52CA-408C-B289-8F315E3218BD}"/>
              </a:ext>
            </a:extLst>
          </p:cNvPr>
          <p:cNvGrpSpPr/>
          <p:nvPr/>
        </p:nvGrpSpPr>
        <p:grpSpPr>
          <a:xfrm>
            <a:off x="13097917" y="1565568"/>
            <a:ext cx="447357" cy="447357"/>
            <a:chOff x="9962218" y="4931395"/>
            <a:chExt cx="640080" cy="640081"/>
          </a:xfrm>
        </p:grpSpPr>
        <p:sp>
          <p:nvSpPr>
            <p:cNvPr id="249" name="Oval 248">
              <a:extLst>
                <a:ext uri="{FF2B5EF4-FFF2-40B4-BE49-F238E27FC236}">
                  <a16:creationId xmlns:a16="http://schemas.microsoft.com/office/drawing/2014/main" id="{ACED0114-16A8-411D-8534-21BF12CF54D6}"/>
                </a:ext>
              </a:extLst>
            </p:cNvPr>
            <p:cNvSpPr/>
            <p:nvPr/>
          </p:nvSpPr>
          <p:spPr bwMode="auto">
            <a:xfrm>
              <a:off x="9962218" y="4931395"/>
              <a:ext cx="640080" cy="640081"/>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50" name="Group 4">
              <a:extLst>
                <a:ext uri="{FF2B5EF4-FFF2-40B4-BE49-F238E27FC236}">
                  <a16:creationId xmlns:a16="http://schemas.microsoft.com/office/drawing/2014/main" id="{FE5B1F0F-D8DC-479C-9ED8-68E73DE24113}"/>
                </a:ext>
              </a:extLst>
            </p:cNvPr>
            <p:cNvGrpSpPr>
              <a:grpSpLocks noChangeAspect="1"/>
            </p:cNvGrpSpPr>
            <p:nvPr/>
          </p:nvGrpSpPr>
          <p:grpSpPr bwMode="auto">
            <a:xfrm>
              <a:off x="10147517" y="5118885"/>
              <a:ext cx="269489" cy="265088"/>
              <a:chOff x="3794" y="2083"/>
              <a:chExt cx="245" cy="241"/>
            </a:xfrm>
          </p:grpSpPr>
          <p:sp>
            <p:nvSpPr>
              <p:cNvPr id="251" name="Rectangle 250">
                <a:extLst>
                  <a:ext uri="{FF2B5EF4-FFF2-40B4-BE49-F238E27FC236}">
                    <a16:creationId xmlns:a16="http://schemas.microsoft.com/office/drawing/2014/main" id="{62797527-6998-4E05-89F2-A0F4777417A3}"/>
                  </a:ext>
                </a:extLst>
              </p:cNvPr>
              <p:cNvSpPr>
                <a:spLocks noChangeArrowheads="1"/>
              </p:cNvSpPr>
              <p:nvPr/>
            </p:nvSpPr>
            <p:spPr bwMode="auto">
              <a:xfrm>
                <a:off x="3794" y="2083"/>
                <a:ext cx="245" cy="138"/>
              </a:xfrm>
              <a:prstGeom prst="rect">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2" name="Freeform 6">
                <a:extLst>
                  <a:ext uri="{FF2B5EF4-FFF2-40B4-BE49-F238E27FC236}">
                    <a16:creationId xmlns:a16="http://schemas.microsoft.com/office/drawing/2014/main" id="{69A9AC7F-1DE0-480F-A604-D00D94F1DA42}"/>
                  </a:ext>
                </a:extLst>
              </p:cNvPr>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3" name="Line 7">
                <a:extLst>
                  <a:ext uri="{FF2B5EF4-FFF2-40B4-BE49-F238E27FC236}">
                    <a16:creationId xmlns:a16="http://schemas.microsoft.com/office/drawing/2014/main" id="{A182A58D-9D9B-42D8-8019-59DCEAAE1F88}"/>
                  </a:ext>
                </a:extLst>
              </p:cNvPr>
              <p:cNvSpPr>
                <a:spLocks noChangeShapeType="1"/>
              </p:cNvSpPr>
              <p:nvPr/>
            </p:nvSpPr>
            <p:spPr bwMode="auto">
              <a:xfrm>
                <a:off x="3917" y="2221"/>
                <a:ext cx="0" cy="36"/>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4" name="Line 8">
                <a:extLst>
                  <a:ext uri="{FF2B5EF4-FFF2-40B4-BE49-F238E27FC236}">
                    <a16:creationId xmlns:a16="http://schemas.microsoft.com/office/drawing/2014/main" id="{BE75B4C6-5736-4664-825D-C92EEE65D076}"/>
                  </a:ext>
                </a:extLst>
              </p:cNvPr>
              <p:cNvSpPr>
                <a:spLocks noChangeShapeType="1"/>
              </p:cNvSpPr>
              <p:nvPr/>
            </p:nvSpPr>
            <p:spPr bwMode="auto">
              <a:xfrm>
                <a:off x="3873" y="2255"/>
                <a:ext cx="86" cy="0"/>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5" name="Group 254">
            <a:extLst>
              <a:ext uri="{FF2B5EF4-FFF2-40B4-BE49-F238E27FC236}">
                <a16:creationId xmlns:a16="http://schemas.microsoft.com/office/drawing/2014/main" id="{79CD2FE4-C7EB-4CC9-854D-448501B0557E}"/>
              </a:ext>
            </a:extLst>
          </p:cNvPr>
          <p:cNvGrpSpPr/>
          <p:nvPr/>
        </p:nvGrpSpPr>
        <p:grpSpPr>
          <a:xfrm>
            <a:off x="6922681" y="-692649"/>
            <a:ext cx="449139" cy="449139"/>
            <a:chOff x="5451288" y="2062754"/>
            <a:chExt cx="640081" cy="640079"/>
          </a:xfrm>
        </p:grpSpPr>
        <p:sp>
          <p:nvSpPr>
            <p:cNvPr id="256" name="Oval 255">
              <a:extLst>
                <a:ext uri="{FF2B5EF4-FFF2-40B4-BE49-F238E27FC236}">
                  <a16:creationId xmlns:a16="http://schemas.microsoft.com/office/drawing/2014/main" id="{54A1043A-5DE7-4C7A-8DCA-A0C7C9409665}"/>
                </a:ext>
              </a:extLst>
            </p:cNvPr>
            <p:cNvSpPr/>
            <p:nvPr/>
          </p:nvSpPr>
          <p:spPr bwMode="auto">
            <a:xfrm>
              <a:off x="5451288" y="2062754"/>
              <a:ext cx="640081" cy="640079"/>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7" name="ShoppingCart_E7BF">
              <a:extLst>
                <a:ext uri="{FF2B5EF4-FFF2-40B4-BE49-F238E27FC236}">
                  <a16:creationId xmlns:a16="http://schemas.microsoft.com/office/drawing/2014/main" id="{3AB17D0C-5FBB-4A86-8CBF-FE49C7935BCD}"/>
                </a:ext>
              </a:extLst>
            </p:cNvPr>
            <p:cNvSpPr>
              <a:spLocks noChangeAspect="1" noEditPoints="1"/>
            </p:cNvSpPr>
            <p:nvPr/>
          </p:nvSpPr>
          <p:spPr bwMode="auto">
            <a:xfrm>
              <a:off x="5611505" y="2246896"/>
              <a:ext cx="319636" cy="271803"/>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58" name="Group 257">
            <a:extLst>
              <a:ext uri="{FF2B5EF4-FFF2-40B4-BE49-F238E27FC236}">
                <a16:creationId xmlns:a16="http://schemas.microsoft.com/office/drawing/2014/main" id="{DA473EA3-78C1-40A5-8EBA-00CF28BCCCB2}"/>
              </a:ext>
            </a:extLst>
          </p:cNvPr>
          <p:cNvGrpSpPr/>
          <p:nvPr/>
        </p:nvGrpSpPr>
        <p:grpSpPr>
          <a:xfrm>
            <a:off x="8382139" y="7392754"/>
            <a:ext cx="447357" cy="447357"/>
            <a:chOff x="2442289" y="5625339"/>
            <a:chExt cx="640079" cy="640079"/>
          </a:xfrm>
        </p:grpSpPr>
        <p:sp>
          <p:nvSpPr>
            <p:cNvPr id="259" name="Oval 258">
              <a:extLst>
                <a:ext uri="{FF2B5EF4-FFF2-40B4-BE49-F238E27FC236}">
                  <a16:creationId xmlns:a16="http://schemas.microsoft.com/office/drawing/2014/main" id="{81B1EBDB-721F-466B-B4BC-72829314CE29}"/>
                </a:ext>
              </a:extLst>
            </p:cNvPr>
            <p:cNvSpPr/>
            <p:nvPr/>
          </p:nvSpPr>
          <p:spPr bwMode="auto">
            <a:xfrm>
              <a:off x="2442289" y="5625339"/>
              <a:ext cx="640079" cy="640079"/>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0" name="Freeform 25">
              <a:extLst>
                <a:ext uri="{FF2B5EF4-FFF2-40B4-BE49-F238E27FC236}">
                  <a16:creationId xmlns:a16="http://schemas.microsoft.com/office/drawing/2014/main" id="{577D46FA-81F3-4CF3-A677-D1DF277EDAA4}"/>
                </a:ext>
              </a:extLst>
            </p:cNvPr>
            <p:cNvSpPr>
              <a:spLocks noEditPoints="1"/>
            </p:cNvSpPr>
            <p:nvPr/>
          </p:nvSpPr>
          <p:spPr bwMode="auto">
            <a:xfrm>
              <a:off x="2599400" y="5786194"/>
              <a:ext cx="325862" cy="318385"/>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61" name="Group 260">
            <a:extLst>
              <a:ext uri="{FF2B5EF4-FFF2-40B4-BE49-F238E27FC236}">
                <a16:creationId xmlns:a16="http://schemas.microsoft.com/office/drawing/2014/main" id="{947C2BAB-502C-484C-90CF-8864B3EB5ABB}"/>
              </a:ext>
            </a:extLst>
          </p:cNvPr>
          <p:cNvGrpSpPr/>
          <p:nvPr/>
        </p:nvGrpSpPr>
        <p:grpSpPr>
          <a:xfrm>
            <a:off x="9504387" y="-552142"/>
            <a:ext cx="440581" cy="440581"/>
            <a:chOff x="11307480" y="3082553"/>
            <a:chExt cx="640080" cy="640080"/>
          </a:xfrm>
        </p:grpSpPr>
        <p:sp>
          <p:nvSpPr>
            <p:cNvPr id="262" name="Oval 261">
              <a:extLst>
                <a:ext uri="{FF2B5EF4-FFF2-40B4-BE49-F238E27FC236}">
                  <a16:creationId xmlns:a16="http://schemas.microsoft.com/office/drawing/2014/main" id="{C64593A0-78EF-4273-9A8C-3771C94C441C}"/>
                </a:ext>
              </a:extLst>
            </p:cNvPr>
            <p:cNvSpPr/>
            <p:nvPr/>
          </p:nvSpPr>
          <p:spPr bwMode="auto">
            <a:xfrm>
              <a:off x="11307480" y="3082553"/>
              <a:ext cx="640080" cy="64008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3" name="Commitments_EC4D" title="Icon of a handshake">
              <a:extLst>
                <a:ext uri="{FF2B5EF4-FFF2-40B4-BE49-F238E27FC236}">
                  <a16:creationId xmlns:a16="http://schemas.microsoft.com/office/drawing/2014/main" id="{12252717-930D-491B-A502-763E5360A9AF}"/>
                </a:ext>
              </a:extLst>
            </p:cNvPr>
            <p:cNvSpPr>
              <a:spLocks noChangeAspect="1" noEditPoints="1"/>
            </p:cNvSpPr>
            <p:nvPr/>
          </p:nvSpPr>
          <p:spPr bwMode="auto">
            <a:xfrm>
              <a:off x="11466762" y="3251859"/>
              <a:ext cx="321525" cy="30146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mn-cs"/>
              </a:endParaRPr>
            </a:p>
          </p:txBody>
        </p:sp>
      </p:grpSp>
      <p:sp>
        <p:nvSpPr>
          <p:cNvPr id="271" name="Cross 270">
            <a:extLst>
              <a:ext uri="{FF2B5EF4-FFF2-40B4-BE49-F238E27FC236}">
                <a16:creationId xmlns:a16="http://schemas.microsoft.com/office/drawing/2014/main" id="{51545FF9-9B06-4B40-936D-7F93268E8BC8}"/>
              </a:ext>
            </a:extLst>
          </p:cNvPr>
          <p:cNvSpPr/>
          <p:nvPr/>
        </p:nvSpPr>
        <p:spPr bwMode="auto">
          <a:xfrm>
            <a:off x="7312008" y="3296912"/>
            <a:ext cx="325095" cy="325960"/>
          </a:xfrm>
          <a:prstGeom prst="plus">
            <a:avLst>
              <a:gd name="adj" fmla="val 44401"/>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29">
            <a:extLst>
              <a:ext uri="{FF2B5EF4-FFF2-40B4-BE49-F238E27FC236}">
                <a16:creationId xmlns:a16="http://schemas.microsoft.com/office/drawing/2014/main" id="{1FE0912D-D190-4529-859E-A8337442ABDF}"/>
              </a:ext>
            </a:extLst>
          </p:cNvPr>
          <p:cNvSpPr>
            <a:spLocks noChangeArrowheads="1"/>
          </p:cNvSpPr>
          <p:nvPr/>
        </p:nvSpPr>
        <p:spPr bwMode="auto">
          <a:xfrm rot="965671">
            <a:off x="405720" y="65118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Oval 129">
            <a:extLst>
              <a:ext uri="{FF2B5EF4-FFF2-40B4-BE49-F238E27FC236}">
                <a16:creationId xmlns:a16="http://schemas.microsoft.com/office/drawing/2014/main" id="{CDDC7607-B1AD-4E99-9F87-89BFFBB58689}"/>
              </a:ext>
            </a:extLst>
          </p:cNvPr>
          <p:cNvSpPr>
            <a:spLocks noChangeArrowheads="1"/>
          </p:cNvSpPr>
          <p:nvPr/>
        </p:nvSpPr>
        <p:spPr bwMode="auto">
          <a:xfrm rot="965671">
            <a:off x="1851122" y="528986"/>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8" name="Oval 129">
            <a:extLst>
              <a:ext uri="{FF2B5EF4-FFF2-40B4-BE49-F238E27FC236}">
                <a16:creationId xmlns:a16="http://schemas.microsoft.com/office/drawing/2014/main" id="{0274AAE9-1E72-4F86-BFBF-FFE9746A48FE}"/>
              </a:ext>
            </a:extLst>
          </p:cNvPr>
          <p:cNvSpPr>
            <a:spLocks noChangeArrowheads="1"/>
          </p:cNvSpPr>
          <p:nvPr/>
        </p:nvSpPr>
        <p:spPr bwMode="auto">
          <a:xfrm rot="965671">
            <a:off x="2752091" y="466733"/>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0" name="Oval 129">
            <a:extLst>
              <a:ext uri="{FF2B5EF4-FFF2-40B4-BE49-F238E27FC236}">
                <a16:creationId xmlns:a16="http://schemas.microsoft.com/office/drawing/2014/main" id="{86888CAF-6521-475E-B0A2-7F6DF014D5AF}"/>
              </a:ext>
            </a:extLst>
          </p:cNvPr>
          <p:cNvSpPr>
            <a:spLocks noChangeArrowheads="1"/>
          </p:cNvSpPr>
          <p:nvPr/>
        </p:nvSpPr>
        <p:spPr bwMode="auto">
          <a:xfrm rot="965671">
            <a:off x="517956" y="4332985"/>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4" name="Oval 129">
            <a:extLst>
              <a:ext uri="{FF2B5EF4-FFF2-40B4-BE49-F238E27FC236}">
                <a16:creationId xmlns:a16="http://schemas.microsoft.com/office/drawing/2014/main" id="{6DD0C086-BCCC-4539-A9F3-BDD4EA5A8960}"/>
              </a:ext>
            </a:extLst>
          </p:cNvPr>
          <p:cNvSpPr>
            <a:spLocks noChangeArrowheads="1"/>
          </p:cNvSpPr>
          <p:nvPr/>
        </p:nvSpPr>
        <p:spPr bwMode="auto">
          <a:xfrm rot="965671">
            <a:off x="3619039" y="596954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7" name="Oval 129">
            <a:extLst>
              <a:ext uri="{FF2B5EF4-FFF2-40B4-BE49-F238E27FC236}">
                <a16:creationId xmlns:a16="http://schemas.microsoft.com/office/drawing/2014/main" id="{CF060761-459D-4C34-A1C5-D6B5A09E0AF2}"/>
              </a:ext>
            </a:extLst>
          </p:cNvPr>
          <p:cNvSpPr>
            <a:spLocks noChangeArrowheads="1"/>
          </p:cNvSpPr>
          <p:nvPr/>
        </p:nvSpPr>
        <p:spPr bwMode="auto">
          <a:xfrm rot="965671">
            <a:off x="5535543" y="184332"/>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9" name="Oval 129">
            <a:extLst>
              <a:ext uri="{FF2B5EF4-FFF2-40B4-BE49-F238E27FC236}">
                <a16:creationId xmlns:a16="http://schemas.microsoft.com/office/drawing/2014/main" id="{6A3A00E9-C406-4F84-BFB1-2C46CE0B847A}"/>
              </a:ext>
            </a:extLst>
          </p:cNvPr>
          <p:cNvSpPr>
            <a:spLocks noChangeArrowheads="1"/>
          </p:cNvSpPr>
          <p:nvPr/>
        </p:nvSpPr>
        <p:spPr bwMode="auto">
          <a:xfrm rot="965671">
            <a:off x="8929646" y="51300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5" name="Oval 129">
            <a:extLst>
              <a:ext uri="{FF2B5EF4-FFF2-40B4-BE49-F238E27FC236}">
                <a16:creationId xmlns:a16="http://schemas.microsoft.com/office/drawing/2014/main" id="{B4F915D1-0AA5-4EA1-9B31-9FD60ED3ABBD}"/>
              </a:ext>
            </a:extLst>
          </p:cNvPr>
          <p:cNvSpPr>
            <a:spLocks noChangeArrowheads="1"/>
          </p:cNvSpPr>
          <p:nvPr/>
        </p:nvSpPr>
        <p:spPr bwMode="auto">
          <a:xfrm rot="965671">
            <a:off x="10975025" y="50802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7" name="Oval 129">
            <a:extLst>
              <a:ext uri="{FF2B5EF4-FFF2-40B4-BE49-F238E27FC236}">
                <a16:creationId xmlns:a16="http://schemas.microsoft.com/office/drawing/2014/main" id="{C64B4061-77FD-43B8-ACEF-C91355F403B7}"/>
              </a:ext>
            </a:extLst>
          </p:cNvPr>
          <p:cNvSpPr>
            <a:spLocks noChangeArrowheads="1"/>
          </p:cNvSpPr>
          <p:nvPr/>
        </p:nvSpPr>
        <p:spPr bwMode="auto">
          <a:xfrm rot="965671">
            <a:off x="6774407" y="497218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9" name="Oval 129">
            <a:extLst>
              <a:ext uri="{FF2B5EF4-FFF2-40B4-BE49-F238E27FC236}">
                <a16:creationId xmlns:a16="http://schemas.microsoft.com/office/drawing/2014/main" id="{55DE77DE-BEBE-4B2F-B515-75D071E4293C}"/>
              </a:ext>
            </a:extLst>
          </p:cNvPr>
          <p:cNvSpPr>
            <a:spLocks noChangeArrowheads="1"/>
          </p:cNvSpPr>
          <p:nvPr/>
        </p:nvSpPr>
        <p:spPr bwMode="auto">
          <a:xfrm rot="965671">
            <a:off x="10819759" y="574440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36D0D59F-08AB-4B10-892F-D3BD9585B535}"/>
              </a:ext>
            </a:extLst>
          </p:cNvPr>
          <p:cNvGrpSpPr/>
          <p:nvPr/>
        </p:nvGrpSpPr>
        <p:grpSpPr>
          <a:xfrm>
            <a:off x="5539073" y="2431849"/>
            <a:ext cx="1113855" cy="1046144"/>
            <a:chOff x="5533436" y="2431849"/>
            <a:chExt cx="1113855" cy="1046144"/>
          </a:xfrm>
        </p:grpSpPr>
        <p:grpSp>
          <p:nvGrpSpPr>
            <p:cNvPr id="231" name="Group 230">
              <a:extLst>
                <a:ext uri="{FF2B5EF4-FFF2-40B4-BE49-F238E27FC236}">
                  <a16:creationId xmlns:a16="http://schemas.microsoft.com/office/drawing/2014/main" id="{BC891D06-174A-4A18-BA14-998A3D896F52}"/>
                </a:ext>
              </a:extLst>
            </p:cNvPr>
            <p:cNvGrpSpPr/>
            <p:nvPr/>
          </p:nvGrpSpPr>
          <p:grpSpPr>
            <a:xfrm>
              <a:off x="5533436" y="2431849"/>
              <a:ext cx="1113855" cy="980417"/>
              <a:chOff x="830173" y="-1971952"/>
              <a:chExt cx="1745448" cy="1536348"/>
            </a:xfrm>
          </p:grpSpPr>
          <p:pic>
            <p:nvPicPr>
              <p:cNvPr id="5" name="Graphic 4">
                <a:extLst>
                  <a:ext uri="{FF2B5EF4-FFF2-40B4-BE49-F238E27FC236}">
                    <a16:creationId xmlns:a16="http://schemas.microsoft.com/office/drawing/2014/main" id="{745C7281-F121-4ABC-8E29-4CCBA076A3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173" y="-1971952"/>
                <a:ext cx="1399873" cy="1399873"/>
              </a:xfrm>
              <a:prstGeom prst="rect">
                <a:avLst/>
              </a:prstGeom>
            </p:spPr>
          </p:pic>
          <p:sp>
            <p:nvSpPr>
              <p:cNvPr id="230" name="Rectangle: Rounded Corners 229">
                <a:extLst>
                  <a:ext uri="{FF2B5EF4-FFF2-40B4-BE49-F238E27FC236}">
                    <a16:creationId xmlns:a16="http://schemas.microsoft.com/office/drawing/2014/main" id="{34B861EA-48DB-4E4C-8AB8-1152041E182F}"/>
                  </a:ext>
                </a:extLst>
              </p:cNvPr>
              <p:cNvSpPr/>
              <p:nvPr/>
            </p:nvSpPr>
            <p:spPr bwMode="auto">
              <a:xfrm>
                <a:off x="1573129" y="-1194036"/>
                <a:ext cx="1002492" cy="758432"/>
              </a:xfrm>
              <a:prstGeom prst="roundRect">
                <a:avLst>
                  <a:gd name="adj" fmla="val 6634"/>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0" name="Graphic 173">
              <a:extLst>
                <a:ext uri="{FF2B5EF4-FFF2-40B4-BE49-F238E27FC236}">
                  <a16:creationId xmlns:a16="http://schemas.microsoft.com/office/drawing/2014/main" id="{E626846F-CCBA-4645-BF58-36DD9C9B9875}"/>
                </a:ext>
              </a:extLst>
            </p:cNvPr>
            <p:cNvGrpSpPr/>
            <p:nvPr/>
          </p:nvGrpSpPr>
          <p:grpSpPr>
            <a:xfrm>
              <a:off x="6039244" y="2918078"/>
              <a:ext cx="466194" cy="559915"/>
              <a:chOff x="6310590" y="2427608"/>
              <a:chExt cx="1216101" cy="1460582"/>
            </a:xfrm>
          </p:grpSpPr>
          <p:sp>
            <p:nvSpPr>
              <p:cNvPr id="102" name="Freeform: Shape 101">
                <a:extLst>
                  <a:ext uri="{FF2B5EF4-FFF2-40B4-BE49-F238E27FC236}">
                    <a16:creationId xmlns:a16="http://schemas.microsoft.com/office/drawing/2014/main" id="{3FFD812C-0F89-4B2C-9D18-A25E549431E3}"/>
                  </a:ext>
                </a:extLst>
              </p:cNvPr>
              <p:cNvSpPr/>
              <p:nvPr/>
            </p:nvSpPr>
            <p:spPr>
              <a:xfrm>
                <a:off x="6310590" y="2427608"/>
                <a:ext cx="1216101" cy="1460582"/>
              </a:xfrm>
              <a:custGeom>
                <a:avLst/>
                <a:gdLst>
                  <a:gd name="connsiteX0" fmla="*/ 1216102 w 1216101"/>
                  <a:gd name="connsiteY0" fmla="*/ 681910 h 1460582"/>
                  <a:gd name="connsiteX1" fmla="*/ 627804 w 1216101"/>
                  <a:gd name="connsiteY1" fmla="*/ 1454856 h 1460582"/>
                  <a:gd name="connsiteX2" fmla="*/ 588298 w 1216101"/>
                  <a:gd name="connsiteY2" fmla="*/ 1454856 h 1460582"/>
                  <a:gd name="connsiteX3" fmla="*/ 0 w 1216101"/>
                  <a:gd name="connsiteY3" fmla="*/ 681910 h 1460582"/>
                  <a:gd name="connsiteX4" fmla="*/ 0 w 1216101"/>
                  <a:gd name="connsiteY4" fmla="*/ 209554 h 1460582"/>
                  <a:gd name="connsiteX5" fmla="*/ 36930 w 1216101"/>
                  <a:gd name="connsiteY5" fmla="*/ 171766 h 1460582"/>
                  <a:gd name="connsiteX6" fmla="*/ 608051 w 1216101"/>
                  <a:gd name="connsiteY6" fmla="*/ 0 h 1460582"/>
                  <a:gd name="connsiteX7" fmla="*/ 1179172 w 1216101"/>
                  <a:gd name="connsiteY7" fmla="*/ 171766 h 1460582"/>
                  <a:gd name="connsiteX8" fmla="*/ 1216102 w 1216101"/>
                  <a:gd name="connsiteY8" fmla="*/ 209554 h 146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6101" h="1460582">
                    <a:moveTo>
                      <a:pt x="1216102" y="681910"/>
                    </a:moveTo>
                    <a:cubicBezTo>
                      <a:pt x="1216102" y="1074395"/>
                      <a:pt x="733440" y="1390444"/>
                      <a:pt x="627804" y="1454856"/>
                    </a:cubicBezTo>
                    <a:cubicBezTo>
                      <a:pt x="615742" y="1462491"/>
                      <a:pt x="600359" y="1462491"/>
                      <a:pt x="588298" y="1454856"/>
                    </a:cubicBezTo>
                    <a:cubicBezTo>
                      <a:pt x="482662" y="1391303"/>
                      <a:pt x="0" y="1075254"/>
                      <a:pt x="0" y="681910"/>
                    </a:cubicBezTo>
                    <a:lnTo>
                      <a:pt x="0" y="209554"/>
                    </a:lnTo>
                    <a:cubicBezTo>
                      <a:pt x="-5" y="189015"/>
                      <a:pt x="16396" y="172233"/>
                      <a:pt x="36930" y="171766"/>
                    </a:cubicBezTo>
                    <a:cubicBezTo>
                      <a:pt x="413097" y="162319"/>
                      <a:pt x="326355" y="0"/>
                      <a:pt x="608051" y="0"/>
                    </a:cubicBezTo>
                    <a:cubicBezTo>
                      <a:pt x="889747" y="0"/>
                      <a:pt x="803005" y="162319"/>
                      <a:pt x="1179172" y="171766"/>
                    </a:cubicBezTo>
                    <a:cubicBezTo>
                      <a:pt x="1199707" y="172233"/>
                      <a:pt x="1216110" y="189015"/>
                      <a:pt x="1216102" y="209554"/>
                    </a:cubicBezTo>
                    <a:close/>
                  </a:path>
                </a:pathLst>
              </a:custGeom>
              <a:solidFill>
                <a:srgbClr val="0078D4"/>
              </a:solidFill>
              <a:ln w="857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B59D7B8C-1E8E-4D5E-8FC1-6C2D054D5F86}"/>
                  </a:ext>
                </a:extLst>
              </p:cNvPr>
              <p:cNvSpPr/>
              <p:nvPr/>
            </p:nvSpPr>
            <p:spPr>
              <a:xfrm>
                <a:off x="6359879" y="2488585"/>
                <a:ext cx="1117000" cy="1338016"/>
              </a:xfrm>
              <a:custGeom>
                <a:avLst/>
                <a:gdLst>
                  <a:gd name="connsiteX0" fmla="*/ 1117001 w 1117000"/>
                  <a:gd name="connsiteY0" fmla="*/ 624369 h 1338016"/>
                  <a:gd name="connsiteX1" fmla="*/ 576797 w 1117000"/>
                  <a:gd name="connsiteY1" fmla="*/ 1332902 h 1338016"/>
                  <a:gd name="connsiteX2" fmla="*/ 540726 w 1117000"/>
                  <a:gd name="connsiteY2" fmla="*/ 1332902 h 1338016"/>
                  <a:gd name="connsiteX3" fmla="*/ 523 w 1117000"/>
                  <a:gd name="connsiteY3" fmla="*/ 624369 h 1338016"/>
                  <a:gd name="connsiteX4" fmla="*/ 523 w 1117000"/>
                  <a:gd name="connsiteY4" fmla="*/ 194954 h 1338016"/>
                  <a:gd name="connsiteX5" fmla="*/ 29204 w 1117000"/>
                  <a:gd name="connsiteY5" fmla="*/ 154246 h 1338016"/>
                  <a:gd name="connsiteX6" fmla="*/ 34876 w 1117000"/>
                  <a:gd name="connsiteY6" fmla="*/ 153730 h 1338016"/>
                  <a:gd name="connsiteX7" fmla="*/ 558762 w 1117000"/>
                  <a:gd name="connsiteY7" fmla="*/ 0 h 1338016"/>
                  <a:gd name="connsiteX8" fmla="*/ 1082648 w 1117000"/>
                  <a:gd name="connsiteY8" fmla="*/ 153730 h 1338016"/>
                  <a:gd name="connsiteX9" fmla="*/ 1117001 w 1117000"/>
                  <a:gd name="connsiteY9" fmla="*/ 188084 h 133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7000" h="1338016">
                    <a:moveTo>
                      <a:pt x="1117001" y="624369"/>
                    </a:moveTo>
                    <a:cubicBezTo>
                      <a:pt x="1117001" y="985077"/>
                      <a:pt x="673845" y="1274502"/>
                      <a:pt x="576797" y="1332902"/>
                    </a:cubicBezTo>
                    <a:cubicBezTo>
                      <a:pt x="565741" y="1339722"/>
                      <a:pt x="551783" y="1339722"/>
                      <a:pt x="540726" y="1332902"/>
                    </a:cubicBezTo>
                    <a:cubicBezTo>
                      <a:pt x="443679" y="1274502"/>
                      <a:pt x="523" y="985077"/>
                      <a:pt x="523" y="624369"/>
                    </a:cubicBezTo>
                    <a:lnTo>
                      <a:pt x="523" y="194954"/>
                    </a:lnTo>
                    <a:cubicBezTo>
                      <a:pt x="-2798" y="175793"/>
                      <a:pt x="10043" y="157567"/>
                      <a:pt x="29204" y="154246"/>
                    </a:cubicBezTo>
                    <a:cubicBezTo>
                      <a:pt x="31078" y="153921"/>
                      <a:pt x="32975" y="153748"/>
                      <a:pt x="34876" y="153730"/>
                    </a:cubicBezTo>
                    <a:cubicBezTo>
                      <a:pt x="380125" y="147719"/>
                      <a:pt x="301113" y="0"/>
                      <a:pt x="558762" y="0"/>
                    </a:cubicBezTo>
                    <a:cubicBezTo>
                      <a:pt x="816411" y="0"/>
                      <a:pt x="737398" y="147719"/>
                      <a:pt x="1082648" y="153730"/>
                    </a:cubicBezTo>
                    <a:cubicBezTo>
                      <a:pt x="1101430" y="154183"/>
                      <a:pt x="1116546" y="169302"/>
                      <a:pt x="1117001" y="188084"/>
                    </a:cubicBezTo>
                    <a:close/>
                  </a:path>
                </a:pathLst>
              </a:custGeom>
              <a:gradFill>
                <a:gsLst>
                  <a:gs pos="37000">
                    <a:srgbClr val="599EED"/>
                  </a:gs>
                  <a:gs pos="100000">
                    <a:srgbClr val="1782DB"/>
                  </a:gs>
                </a:gsLst>
                <a:lin ang="5400000" scaled="0"/>
              </a:gradFill>
              <a:ln w="857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 name="TextBox 2">
            <a:extLst>
              <a:ext uri="{FF2B5EF4-FFF2-40B4-BE49-F238E27FC236}">
                <a16:creationId xmlns:a16="http://schemas.microsoft.com/office/drawing/2014/main" id="{D69A4164-B70E-4700-8A0E-DBB4D14D2F8D}"/>
              </a:ext>
            </a:extLst>
          </p:cNvPr>
          <p:cNvSpPr txBox="1"/>
          <p:nvPr/>
        </p:nvSpPr>
        <p:spPr>
          <a:xfrm>
            <a:off x="100084" y="6625967"/>
            <a:ext cx="5495094" cy="16158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*ESG: Security Analytics and Operations: Industry Trends in the Era of Cloud Computing 2019</a:t>
            </a:r>
          </a:p>
        </p:txBody>
      </p:sp>
    </p:spTree>
    <p:extLst>
      <p:ext uri="{BB962C8B-B14F-4D97-AF65-F5344CB8AC3E}">
        <p14:creationId xmlns:p14="http://schemas.microsoft.com/office/powerpoint/2010/main" val="214278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Energy City line">
            <a:extLst>
              <a:ext uri="{FF2B5EF4-FFF2-40B4-BE49-F238E27FC236}">
                <a16:creationId xmlns:a16="http://schemas.microsoft.com/office/drawing/2014/main" id="{4E38BE29-C3FE-4BFC-8BD0-253B1CCD2CD1}"/>
              </a:ext>
            </a:extLst>
          </p:cNvPr>
          <p:cNvCxnSpPr>
            <a:cxnSpLocks/>
            <a:stCxn id="35" idx="3"/>
          </p:cNvCxnSpPr>
          <p:nvPr/>
        </p:nvCxnSpPr>
        <p:spPr>
          <a:xfrm flipH="1">
            <a:off x="-87715" y="3070832"/>
            <a:ext cx="373102" cy="304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5" name="Energy City line">
            <a:extLst>
              <a:ext uri="{FF2B5EF4-FFF2-40B4-BE49-F238E27FC236}">
                <a16:creationId xmlns:a16="http://schemas.microsoft.com/office/drawing/2014/main" id="{92CEF75D-DD5E-468C-A4C5-6396424D71CC}"/>
              </a:ext>
            </a:extLst>
          </p:cNvPr>
          <p:cNvCxnSpPr>
            <a:cxnSpLocks/>
            <a:endCxn id="35" idx="6"/>
          </p:cNvCxnSpPr>
          <p:nvPr/>
        </p:nvCxnSpPr>
        <p:spPr>
          <a:xfrm flipH="1" flipV="1">
            <a:off x="449990" y="3052354"/>
            <a:ext cx="1461966" cy="318736"/>
          </a:xfrm>
          <a:prstGeom prst="line">
            <a:avLst/>
          </a:prstGeom>
          <a:noFill/>
          <a:ln w="25400" cap="flat">
            <a:solidFill>
              <a:srgbClr val="D2D2D2"/>
            </a:solidFill>
            <a:prstDash val="solid"/>
            <a:miter lim="800000"/>
            <a:headEnd type="oval"/>
            <a:tailEnd/>
          </a:ln>
          <a:extLst>
            <a:ext uri="{909E8E84-426E-40DD-AFC4-6F175D3DCCD1}">
              <a14:hiddenFill xmlns:a14="http://schemas.microsoft.com/office/drawing/2010/main">
                <a:noFill/>
              </a14:hiddenFill>
            </a:ext>
          </a:extLst>
        </p:spPr>
      </p:cxnSp>
      <p:cxnSp>
        <p:nvCxnSpPr>
          <p:cNvPr id="6" name="Energy City line">
            <a:extLst>
              <a:ext uri="{FF2B5EF4-FFF2-40B4-BE49-F238E27FC236}">
                <a16:creationId xmlns:a16="http://schemas.microsoft.com/office/drawing/2014/main" id="{0525A17B-52F7-4E78-822A-AB6B83F4DA39}"/>
              </a:ext>
            </a:extLst>
          </p:cNvPr>
          <p:cNvCxnSpPr>
            <a:cxnSpLocks/>
          </p:cNvCxnSpPr>
          <p:nvPr/>
        </p:nvCxnSpPr>
        <p:spPr>
          <a:xfrm flipH="1">
            <a:off x="1140358" y="6245238"/>
            <a:ext cx="854545" cy="77879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7" name="Energy City line">
            <a:extLst>
              <a:ext uri="{FF2B5EF4-FFF2-40B4-BE49-F238E27FC236}">
                <a16:creationId xmlns:a16="http://schemas.microsoft.com/office/drawing/2014/main" id="{972201D8-696E-4BF2-BBA7-372F4A4F22C5}"/>
              </a:ext>
            </a:extLst>
          </p:cNvPr>
          <p:cNvCxnSpPr>
            <a:cxnSpLocks/>
            <a:endCxn id="32" idx="4"/>
          </p:cNvCxnSpPr>
          <p:nvPr/>
        </p:nvCxnSpPr>
        <p:spPr>
          <a:xfrm>
            <a:off x="1763095" y="4735278"/>
            <a:ext cx="223038" cy="16133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8" name="Energy City line">
            <a:extLst>
              <a:ext uri="{FF2B5EF4-FFF2-40B4-BE49-F238E27FC236}">
                <a16:creationId xmlns:a16="http://schemas.microsoft.com/office/drawing/2014/main" id="{2C8F8777-767C-4657-A248-A1711AC9ADB3}"/>
              </a:ext>
            </a:extLst>
          </p:cNvPr>
          <p:cNvCxnSpPr>
            <a:cxnSpLocks/>
            <a:stCxn id="24" idx="2"/>
          </p:cNvCxnSpPr>
          <p:nvPr/>
        </p:nvCxnSpPr>
        <p:spPr>
          <a:xfrm>
            <a:off x="831511" y="2233164"/>
            <a:ext cx="1080445" cy="111452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 name="Energy City line">
            <a:extLst>
              <a:ext uri="{FF2B5EF4-FFF2-40B4-BE49-F238E27FC236}">
                <a16:creationId xmlns:a16="http://schemas.microsoft.com/office/drawing/2014/main" id="{8326F911-8C5F-450A-A7B8-1F2310B89B2E}"/>
              </a:ext>
            </a:extLst>
          </p:cNvPr>
          <p:cNvCxnSpPr>
            <a:cxnSpLocks/>
          </p:cNvCxnSpPr>
          <p:nvPr/>
        </p:nvCxnSpPr>
        <p:spPr>
          <a:xfrm>
            <a:off x="397810" y="5022362"/>
            <a:ext cx="768163" cy="74620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1" name="Energy City line">
            <a:extLst>
              <a:ext uri="{FF2B5EF4-FFF2-40B4-BE49-F238E27FC236}">
                <a16:creationId xmlns:a16="http://schemas.microsoft.com/office/drawing/2014/main" id="{EA438B2A-06A2-4307-9B8E-3A7C9557217D}"/>
              </a:ext>
            </a:extLst>
          </p:cNvPr>
          <p:cNvCxnSpPr>
            <a:cxnSpLocks/>
          </p:cNvCxnSpPr>
          <p:nvPr/>
        </p:nvCxnSpPr>
        <p:spPr>
          <a:xfrm flipV="1">
            <a:off x="403225" y="4698131"/>
            <a:ext cx="1291659" cy="29174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2" name="Energy City line">
            <a:extLst>
              <a:ext uri="{FF2B5EF4-FFF2-40B4-BE49-F238E27FC236}">
                <a16:creationId xmlns:a16="http://schemas.microsoft.com/office/drawing/2014/main" id="{300BDECB-A1AF-497E-AA85-495ED7F6F1FE}"/>
              </a:ext>
            </a:extLst>
          </p:cNvPr>
          <p:cNvCxnSpPr>
            <a:cxnSpLocks/>
            <a:endCxn id="34" idx="0"/>
          </p:cNvCxnSpPr>
          <p:nvPr/>
        </p:nvCxnSpPr>
        <p:spPr>
          <a:xfrm flipH="1">
            <a:off x="400471" y="3384119"/>
            <a:ext cx="1511485" cy="154022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3" name="Energy City line">
            <a:extLst>
              <a:ext uri="{FF2B5EF4-FFF2-40B4-BE49-F238E27FC236}">
                <a16:creationId xmlns:a16="http://schemas.microsoft.com/office/drawing/2014/main" id="{46E9BAAC-CAC5-424F-9AF2-ABD5CF08963E}"/>
              </a:ext>
            </a:extLst>
          </p:cNvPr>
          <p:cNvCxnSpPr>
            <a:cxnSpLocks/>
            <a:stCxn id="31" idx="3"/>
          </p:cNvCxnSpPr>
          <p:nvPr/>
        </p:nvCxnSpPr>
        <p:spPr>
          <a:xfrm flipH="1">
            <a:off x="854617" y="1653603"/>
            <a:ext cx="950831" cy="56072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14" name="04R">
            <a:extLst>
              <a:ext uri="{FF2B5EF4-FFF2-40B4-BE49-F238E27FC236}">
                <a16:creationId xmlns:a16="http://schemas.microsoft.com/office/drawing/2014/main" id="{05951825-25EB-41B1-9E56-EA2C4C0873C1}"/>
              </a:ext>
            </a:extLst>
          </p:cNvPr>
          <p:cNvSpPr/>
          <p:nvPr/>
        </p:nvSpPr>
        <p:spPr bwMode="auto">
          <a:xfrm>
            <a:off x="2786267" y="2999928"/>
            <a:ext cx="5088192" cy="85814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dirty="0">
                <a:ln w="3175">
                  <a:noFill/>
                </a:ln>
                <a:solidFill>
                  <a:srgbClr val="2F2F2F"/>
                </a:solidFill>
                <a:effectLst/>
                <a:uLnTx/>
                <a:uFillTx/>
                <a:latin typeface="Segoe UI Semibold"/>
                <a:ea typeface="+mn-ea"/>
                <a:cs typeface="Segoe UI Semilight" panose="020B0402040204020203" pitchFamily="34" charset="0"/>
              </a:rPr>
              <a:t>DEMO</a:t>
            </a:r>
          </a:p>
        </p:txBody>
      </p:sp>
      <p:cxnSp>
        <p:nvCxnSpPr>
          <p:cNvPr id="26" name="Energy City line">
            <a:extLst>
              <a:ext uri="{FF2B5EF4-FFF2-40B4-BE49-F238E27FC236}">
                <a16:creationId xmlns:a16="http://schemas.microsoft.com/office/drawing/2014/main" id="{6BA87E27-460F-47DA-9D4B-6E1AF8B126D5}"/>
              </a:ext>
            </a:extLst>
          </p:cNvPr>
          <p:cNvCxnSpPr>
            <a:cxnSpLocks/>
          </p:cNvCxnSpPr>
          <p:nvPr/>
        </p:nvCxnSpPr>
        <p:spPr>
          <a:xfrm>
            <a:off x="703568" y="651244"/>
            <a:ext cx="1159609" cy="9328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7" name="Energy City line">
            <a:extLst>
              <a:ext uri="{FF2B5EF4-FFF2-40B4-BE49-F238E27FC236}">
                <a16:creationId xmlns:a16="http://schemas.microsoft.com/office/drawing/2014/main" id="{8D1B64D7-3AB1-483D-82C7-33749ABC01C6}"/>
              </a:ext>
            </a:extLst>
          </p:cNvPr>
          <p:cNvCxnSpPr>
            <a:cxnSpLocks/>
          </p:cNvCxnSpPr>
          <p:nvPr/>
        </p:nvCxnSpPr>
        <p:spPr>
          <a:xfrm flipV="1">
            <a:off x="686574" y="-43937"/>
            <a:ext cx="168043" cy="6297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grpSp>
        <p:nvGrpSpPr>
          <p:cNvPr id="28" name="Group 27">
            <a:extLst>
              <a:ext uri="{FF2B5EF4-FFF2-40B4-BE49-F238E27FC236}">
                <a16:creationId xmlns:a16="http://schemas.microsoft.com/office/drawing/2014/main" id="{73DE40AC-96FD-4BC2-91D5-E311E0A7DFB5}"/>
              </a:ext>
            </a:extLst>
          </p:cNvPr>
          <p:cNvGrpSpPr/>
          <p:nvPr/>
        </p:nvGrpSpPr>
        <p:grpSpPr>
          <a:xfrm>
            <a:off x="1043823" y="882785"/>
            <a:ext cx="494604" cy="494604"/>
            <a:chOff x="955596" y="437396"/>
            <a:chExt cx="910036" cy="910036"/>
          </a:xfrm>
        </p:grpSpPr>
        <p:sp>
          <p:nvSpPr>
            <p:cNvPr id="29" name="Oval 28">
              <a:extLst>
                <a:ext uri="{FF2B5EF4-FFF2-40B4-BE49-F238E27FC236}">
                  <a16:creationId xmlns:a16="http://schemas.microsoft.com/office/drawing/2014/main" id="{1827A729-B71E-48C9-B36F-FFD11469D67E}"/>
                </a:ext>
              </a:extLst>
            </p:cNvPr>
            <p:cNvSpPr/>
            <p:nvPr/>
          </p:nvSpPr>
          <p:spPr bwMode="auto">
            <a:xfrm>
              <a:off x="955596"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binoculars" title="Icon of binoculars">
              <a:extLst>
                <a:ext uri="{FF2B5EF4-FFF2-40B4-BE49-F238E27FC236}">
                  <a16:creationId xmlns:a16="http://schemas.microsoft.com/office/drawing/2014/main" id="{5C3F13FD-0510-486D-A933-8B1D450A22A2}"/>
                </a:ext>
              </a:extLst>
            </p:cNvPr>
            <p:cNvSpPr>
              <a:spLocks noChangeAspect="1" noEditPoints="1"/>
            </p:cNvSpPr>
            <p:nvPr/>
          </p:nvSpPr>
          <p:spPr bwMode="auto">
            <a:xfrm>
              <a:off x="1160945" y="658597"/>
              <a:ext cx="499338" cy="467634"/>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1" name="Oval 129">
            <a:extLst>
              <a:ext uri="{FF2B5EF4-FFF2-40B4-BE49-F238E27FC236}">
                <a16:creationId xmlns:a16="http://schemas.microsoft.com/office/drawing/2014/main" id="{AF89230E-117F-47AE-90F8-A6026FC589AE}"/>
              </a:ext>
            </a:extLst>
          </p:cNvPr>
          <p:cNvSpPr>
            <a:spLocks noChangeArrowheads="1"/>
          </p:cNvSpPr>
          <p:nvPr/>
        </p:nvSpPr>
        <p:spPr bwMode="auto">
          <a:xfrm rot="965671">
            <a:off x="1794280" y="15206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Oval 129">
            <a:extLst>
              <a:ext uri="{FF2B5EF4-FFF2-40B4-BE49-F238E27FC236}">
                <a16:creationId xmlns:a16="http://schemas.microsoft.com/office/drawing/2014/main" id="{C8EC9460-6D93-41CE-A82A-7C6168E92103}"/>
              </a:ext>
            </a:extLst>
          </p:cNvPr>
          <p:cNvSpPr>
            <a:spLocks noChangeArrowheads="1"/>
          </p:cNvSpPr>
          <p:nvPr/>
        </p:nvSpPr>
        <p:spPr bwMode="auto">
          <a:xfrm rot="21402438">
            <a:off x="1891341" y="616951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 name="Oval 129">
            <a:extLst>
              <a:ext uri="{FF2B5EF4-FFF2-40B4-BE49-F238E27FC236}">
                <a16:creationId xmlns:a16="http://schemas.microsoft.com/office/drawing/2014/main" id="{42FFA9B5-726B-4E94-B473-22A9532424CC}"/>
              </a:ext>
            </a:extLst>
          </p:cNvPr>
          <p:cNvSpPr>
            <a:spLocks noChangeArrowheads="1"/>
          </p:cNvSpPr>
          <p:nvPr/>
        </p:nvSpPr>
        <p:spPr bwMode="auto">
          <a:xfrm rot="965671">
            <a:off x="581507" y="5259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 name="Oval 129">
            <a:extLst>
              <a:ext uri="{FF2B5EF4-FFF2-40B4-BE49-F238E27FC236}">
                <a16:creationId xmlns:a16="http://schemas.microsoft.com/office/drawing/2014/main" id="{CB88B290-5E99-4C2B-9FEC-63735F60AFF9}"/>
              </a:ext>
            </a:extLst>
          </p:cNvPr>
          <p:cNvSpPr>
            <a:spLocks noChangeArrowheads="1"/>
          </p:cNvSpPr>
          <p:nvPr/>
        </p:nvSpPr>
        <p:spPr bwMode="auto">
          <a:xfrm rot="1440981">
            <a:off x="274344" y="491657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 name="Oval 129">
            <a:extLst>
              <a:ext uri="{FF2B5EF4-FFF2-40B4-BE49-F238E27FC236}">
                <a16:creationId xmlns:a16="http://schemas.microsoft.com/office/drawing/2014/main" id="{1795F5B1-4C32-4760-BE6D-670AA94311DD}"/>
              </a:ext>
            </a:extLst>
          </p:cNvPr>
          <p:cNvSpPr>
            <a:spLocks noChangeArrowheads="1"/>
          </p:cNvSpPr>
          <p:nvPr/>
        </p:nvSpPr>
        <p:spPr bwMode="auto">
          <a:xfrm rot="965671">
            <a:off x="274219" y="293786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407B14A6-404B-4732-A0EF-F69840DA2E56}"/>
              </a:ext>
            </a:extLst>
          </p:cNvPr>
          <p:cNvGrpSpPr/>
          <p:nvPr/>
        </p:nvGrpSpPr>
        <p:grpSpPr>
          <a:xfrm>
            <a:off x="1538427" y="4485641"/>
            <a:ext cx="494604" cy="494604"/>
            <a:chOff x="587529" y="1945831"/>
            <a:chExt cx="494604" cy="494604"/>
          </a:xfrm>
        </p:grpSpPr>
        <p:sp>
          <p:nvSpPr>
            <p:cNvPr id="40" name="Oval 39">
              <a:extLst>
                <a:ext uri="{FF2B5EF4-FFF2-40B4-BE49-F238E27FC236}">
                  <a16:creationId xmlns:a16="http://schemas.microsoft.com/office/drawing/2014/main" id="{B246C19A-EF92-4F27-9737-CD5C820366CB}"/>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52AD7789-9199-4F6D-8F90-4B4EF98C9353}"/>
                </a:ext>
              </a:extLst>
            </p:cNvPr>
            <p:cNvGrpSpPr/>
            <p:nvPr/>
          </p:nvGrpSpPr>
          <p:grpSpPr>
            <a:xfrm>
              <a:off x="703568" y="2056528"/>
              <a:ext cx="259340" cy="252832"/>
              <a:chOff x="783093" y="-2783562"/>
              <a:chExt cx="1002275" cy="977133"/>
            </a:xfrm>
          </p:grpSpPr>
          <p:sp>
            <p:nvSpPr>
              <p:cNvPr id="42" name="Rectangle 41">
                <a:extLst>
                  <a:ext uri="{FF2B5EF4-FFF2-40B4-BE49-F238E27FC236}">
                    <a16:creationId xmlns:a16="http://schemas.microsoft.com/office/drawing/2014/main" id="{11775B03-D7D5-4DC1-9EBD-8AFE2F3BB8FE}"/>
                  </a:ext>
                </a:extLst>
              </p:cNvPr>
              <p:cNvSpPr>
                <a:spLocks noChangeArrowheads="1"/>
              </p:cNvSpPr>
              <p:nvPr/>
            </p:nvSpPr>
            <p:spPr bwMode="auto">
              <a:xfrm>
                <a:off x="783093" y="-2403620"/>
                <a:ext cx="835705" cy="597191"/>
              </a:xfrm>
              <a:prstGeom prst="rect">
                <a:avLst/>
              </a:pr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3" name="Line 5">
                <a:extLst>
                  <a:ext uri="{FF2B5EF4-FFF2-40B4-BE49-F238E27FC236}">
                    <a16:creationId xmlns:a16="http://schemas.microsoft.com/office/drawing/2014/main" id="{97E841A4-AC28-4FCE-BE89-BAB1466C27EE}"/>
                  </a:ext>
                </a:extLst>
              </p:cNvPr>
              <p:cNvSpPr>
                <a:spLocks noChangeShapeType="1"/>
              </p:cNvSpPr>
              <p:nvPr/>
            </p:nvSpPr>
            <p:spPr bwMode="auto">
              <a:xfrm flipH="1">
                <a:off x="1074805" y="-2390191"/>
                <a:ext cx="4696" cy="581288"/>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4" name="Line 6">
                <a:extLst>
                  <a:ext uri="{FF2B5EF4-FFF2-40B4-BE49-F238E27FC236}">
                    <a16:creationId xmlns:a16="http://schemas.microsoft.com/office/drawing/2014/main" id="{B155996A-2154-4C9A-A13C-7A94E7AF2FB4}"/>
                  </a:ext>
                </a:extLst>
              </p:cNvPr>
              <p:cNvSpPr>
                <a:spLocks noChangeShapeType="1"/>
              </p:cNvSpPr>
              <p:nvPr/>
            </p:nvSpPr>
            <p:spPr bwMode="auto">
              <a:xfrm>
                <a:off x="1322388" y="-2403622"/>
                <a:ext cx="0" cy="594717"/>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5" name="Line 7">
                <a:extLst>
                  <a:ext uri="{FF2B5EF4-FFF2-40B4-BE49-F238E27FC236}">
                    <a16:creationId xmlns:a16="http://schemas.microsoft.com/office/drawing/2014/main" id="{43E76CBE-91B4-489F-82A6-494ACF6121A3}"/>
                  </a:ext>
                </a:extLst>
              </p:cNvPr>
              <p:cNvSpPr>
                <a:spLocks noChangeShapeType="1"/>
              </p:cNvSpPr>
              <p:nvPr/>
            </p:nvSpPr>
            <p:spPr bwMode="auto">
              <a:xfrm>
                <a:off x="783094" y="-2250798"/>
                <a:ext cx="833884"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6" name="Line 8">
                <a:extLst>
                  <a:ext uri="{FF2B5EF4-FFF2-40B4-BE49-F238E27FC236}">
                    <a16:creationId xmlns:a16="http://schemas.microsoft.com/office/drawing/2014/main" id="{47D9FBC7-7486-4FD7-8A75-90085045A831}"/>
                  </a:ext>
                </a:extLst>
              </p:cNvPr>
              <p:cNvSpPr>
                <a:spLocks noChangeShapeType="1"/>
              </p:cNvSpPr>
              <p:nvPr/>
            </p:nvSpPr>
            <p:spPr bwMode="auto">
              <a:xfrm>
                <a:off x="783093" y="-2104707"/>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7" name="Line 9">
                <a:extLst>
                  <a:ext uri="{FF2B5EF4-FFF2-40B4-BE49-F238E27FC236}">
                    <a16:creationId xmlns:a16="http://schemas.microsoft.com/office/drawing/2014/main" id="{257FA888-F5E7-4763-8BF3-BA06782FB464}"/>
                  </a:ext>
                </a:extLst>
              </p:cNvPr>
              <p:cNvSpPr>
                <a:spLocks noChangeShapeType="1"/>
              </p:cNvSpPr>
              <p:nvPr/>
            </p:nvSpPr>
            <p:spPr bwMode="auto">
              <a:xfrm>
                <a:off x="783093" y="-1949413"/>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8" name="Freeform 10">
                <a:extLst>
                  <a:ext uri="{FF2B5EF4-FFF2-40B4-BE49-F238E27FC236}">
                    <a16:creationId xmlns:a16="http://schemas.microsoft.com/office/drawing/2014/main" id="{C4EA6EB6-8947-4587-AAE3-251ADF1495B8}"/>
                  </a:ext>
                </a:extLst>
              </p:cNvPr>
              <p:cNvSpPr>
                <a:spLocks/>
              </p:cNvSpPr>
              <p:nvPr/>
            </p:nvSpPr>
            <p:spPr bwMode="auto">
              <a:xfrm>
                <a:off x="951484" y="-2783562"/>
                <a:ext cx="833884" cy="653631"/>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7F28CFA-8A92-4B93-9848-DB4748C48155}"/>
              </a:ext>
            </a:extLst>
          </p:cNvPr>
          <p:cNvGrpSpPr/>
          <p:nvPr/>
        </p:nvGrpSpPr>
        <p:grpSpPr>
          <a:xfrm>
            <a:off x="1368505" y="2781518"/>
            <a:ext cx="1288600" cy="1288596"/>
            <a:chOff x="1368505" y="2781518"/>
            <a:chExt cx="1288600" cy="1288596"/>
          </a:xfrm>
        </p:grpSpPr>
        <p:sp>
          <p:nvSpPr>
            <p:cNvPr id="37" name="Oval 36">
              <a:extLst>
                <a:ext uri="{FF2B5EF4-FFF2-40B4-BE49-F238E27FC236}">
                  <a16:creationId xmlns:a16="http://schemas.microsoft.com/office/drawing/2014/main" id="{2A21EA16-0C23-412E-9AEF-694C6031EA28}"/>
                </a:ext>
              </a:extLst>
            </p:cNvPr>
            <p:cNvSpPr/>
            <p:nvPr/>
          </p:nvSpPr>
          <p:spPr bwMode="auto">
            <a:xfrm>
              <a:off x="1368505" y="2781518"/>
              <a:ext cx="1288600" cy="1288596"/>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gear" title="Icon of a gear surrounded by a circle with lines of varying length">
              <a:extLst>
                <a:ext uri="{FF2B5EF4-FFF2-40B4-BE49-F238E27FC236}">
                  <a16:creationId xmlns:a16="http://schemas.microsoft.com/office/drawing/2014/main" id="{EF0A8687-B425-4FFC-9D5A-BFD2D1252543}"/>
                </a:ext>
              </a:extLst>
            </p:cNvPr>
            <p:cNvSpPr>
              <a:spLocks noChangeAspect="1" noEditPoints="1"/>
            </p:cNvSpPr>
            <p:nvPr/>
          </p:nvSpPr>
          <p:spPr bwMode="auto">
            <a:xfrm>
              <a:off x="1641464" y="3056084"/>
              <a:ext cx="742682" cy="739464"/>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54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EABC10D5-FB58-4FB6-8B16-E7715B4A4EC5}"/>
              </a:ext>
            </a:extLst>
          </p:cNvPr>
          <p:cNvGrpSpPr/>
          <p:nvPr/>
        </p:nvGrpSpPr>
        <p:grpSpPr>
          <a:xfrm>
            <a:off x="882861" y="5427958"/>
            <a:ext cx="494604" cy="494604"/>
            <a:chOff x="3181981" y="455880"/>
            <a:chExt cx="910036" cy="910036"/>
          </a:xfrm>
        </p:grpSpPr>
        <p:sp>
          <p:nvSpPr>
            <p:cNvPr id="53" name="Oval 52">
              <a:extLst>
                <a:ext uri="{FF2B5EF4-FFF2-40B4-BE49-F238E27FC236}">
                  <a16:creationId xmlns:a16="http://schemas.microsoft.com/office/drawing/2014/main" id="{F3F4C25B-9F02-43CE-A2BE-90A22A308EAB}"/>
                </a:ext>
              </a:extLst>
            </p:cNvPr>
            <p:cNvSpPr/>
            <p:nvPr/>
          </p:nvSpPr>
          <p:spPr bwMode="auto">
            <a:xfrm>
              <a:off x="3181981" y="455880"/>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target_2" title="Icon of a target with an arrow hitting the bullseye">
              <a:extLst>
                <a:ext uri="{FF2B5EF4-FFF2-40B4-BE49-F238E27FC236}">
                  <a16:creationId xmlns:a16="http://schemas.microsoft.com/office/drawing/2014/main" id="{EBDF01DF-5D21-477D-8296-893343EFE303}"/>
                </a:ext>
              </a:extLst>
            </p:cNvPr>
            <p:cNvSpPr>
              <a:spLocks noChangeAspect="1" noEditPoints="1"/>
            </p:cNvSpPr>
            <p:nvPr/>
          </p:nvSpPr>
          <p:spPr bwMode="auto">
            <a:xfrm>
              <a:off x="3396840" y="667625"/>
              <a:ext cx="480318" cy="48654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6"/>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9" name="Oval 48">
            <a:extLst>
              <a:ext uri="{FF2B5EF4-FFF2-40B4-BE49-F238E27FC236}">
                <a16:creationId xmlns:a16="http://schemas.microsoft.com/office/drawing/2014/main" id="{D0F3C717-8101-4307-9AE6-39B44EC08182}"/>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brain_2" title="Icon of a brain with circles and connection lines inside">
            <a:extLst>
              <a:ext uri="{FF2B5EF4-FFF2-40B4-BE49-F238E27FC236}">
                <a16:creationId xmlns:a16="http://schemas.microsoft.com/office/drawing/2014/main" id="{EC56477A-2752-4BAA-9773-0D5D14D93743}"/>
              </a:ext>
            </a:extLst>
          </p:cNvPr>
          <p:cNvSpPr>
            <a:spLocks noChangeAspect="1" noEditPoints="1"/>
          </p:cNvSpPr>
          <p:nvPr/>
        </p:nvSpPr>
        <p:spPr bwMode="auto">
          <a:xfrm>
            <a:off x="632368" y="2057925"/>
            <a:ext cx="402311" cy="26976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2700" cap="sq">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9228732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A6367D7-677F-4177-96AD-326A31742A1C}"/>
              </a:ext>
            </a:extLst>
          </p:cNvPr>
          <p:cNvSpPr/>
          <p:nvPr/>
        </p:nvSpPr>
        <p:spPr bwMode="auto">
          <a:xfrm>
            <a:off x="579539" y="1562100"/>
            <a:ext cx="5337344" cy="4724399"/>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TextBox 23">
            <a:extLst>
              <a:ext uri="{FF2B5EF4-FFF2-40B4-BE49-F238E27FC236}">
                <a16:creationId xmlns:a16="http://schemas.microsoft.com/office/drawing/2014/main" id="{9BFB811C-9276-4047-A6D4-C9C8E7621128}"/>
              </a:ext>
            </a:extLst>
          </p:cNvPr>
          <p:cNvSpPr txBox="1"/>
          <p:nvPr/>
        </p:nvSpPr>
        <p:spPr>
          <a:xfrm>
            <a:off x="1541791" y="1340096"/>
            <a:ext cx="3412841" cy="458034"/>
          </a:xfrm>
          <a:prstGeom prst="rect">
            <a:avLst/>
          </a:prstGeom>
          <a:solidFill>
            <a:srgbClr val="E6E6E6"/>
          </a:solidFill>
        </p:spPr>
        <p:txBody>
          <a:bodyPr wrap="square" lIns="89642" tIns="89642" rIns="89642" bIns="89642" rtlCol="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0078D4"/>
                </a:solidFill>
                <a:effectLst/>
                <a:uLnTx/>
                <a:uFillTx/>
                <a:latin typeface="Segoe UI Semibold"/>
                <a:ea typeface="+mn-ea"/>
                <a:cs typeface="Segoe UI Semilight" panose="020B0402040204020203" pitchFamily="34" charset="0"/>
              </a:rPr>
              <a:t>Delivered Since Public Preview</a:t>
            </a:r>
          </a:p>
        </p:txBody>
      </p:sp>
      <p:sp>
        <p:nvSpPr>
          <p:cNvPr id="38" name="Rectangle 37">
            <a:extLst>
              <a:ext uri="{FF2B5EF4-FFF2-40B4-BE49-F238E27FC236}">
                <a16:creationId xmlns:a16="http://schemas.microsoft.com/office/drawing/2014/main" id="{0E85FC0C-D8FF-4FDF-9FE3-8913C59D36E3}"/>
              </a:ext>
            </a:extLst>
          </p:cNvPr>
          <p:cNvSpPr/>
          <p:nvPr/>
        </p:nvSpPr>
        <p:spPr bwMode="auto">
          <a:xfrm>
            <a:off x="6275119" y="1562100"/>
            <a:ext cx="5337344" cy="4724399"/>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TextBox 38">
            <a:extLst>
              <a:ext uri="{FF2B5EF4-FFF2-40B4-BE49-F238E27FC236}">
                <a16:creationId xmlns:a16="http://schemas.microsoft.com/office/drawing/2014/main" id="{3A5E8118-26DD-4FDB-9597-D48B15DEE7BC}"/>
              </a:ext>
            </a:extLst>
          </p:cNvPr>
          <p:cNvSpPr txBox="1"/>
          <p:nvPr/>
        </p:nvSpPr>
        <p:spPr>
          <a:xfrm>
            <a:off x="8121315" y="1340096"/>
            <a:ext cx="1644952" cy="458034"/>
          </a:xfrm>
          <a:prstGeom prst="rect">
            <a:avLst/>
          </a:prstGeom>
          <a:solidFill>
            <a:srgbClr val="E6E6E6"/>
          </a:solidFill>
        </p:spPr>
        <p:txBody>
          <a:bodyPr wrap="square" lIns="89642" tIns="89642" rIns="89642" bIns="89642" rtlCol="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0078D4"/>
                </a:solidFill>
                <a:effectLst/>
                <a:uLnTx/>
                <a:uFillTx/>
                <a:latin typeface="Segoe UI Semibold"/>
                <a:ea typeface="+mn-ea"/>
                <a:cs typeface="Segoe UI Semilight" panose="020B0402040204020203" pitchFamily="34" charset="0"/>
              </a:rPr>
              <a:t>Coming Soon</a:t>
            </a:r>
          </a:p>
        </p:txBody>
      </p:sp>
      <p:sp>
        <p:nvSpPr>
          <p:cNvPr id="16" name="Rectangle 15">
            <a:extLst>
              <a:ext uri="{FF2B5EF4-FFF2-40B4-BE49-F238E27FC236}">
                <a16:creationId xmlns:a16="http://schemas.microsoft.com/office/drawing/2014/main" id="{C969D330-2AC3-4405-816D-B75E24B18D46}"/>
              </a:ext>
            </a:extLst>
          </p:cNvPr>
          <p:cNvSpPr/>
          <p:nvPr/>
        </p:nvSpPr>
        <p:spPr bwMode="auto">
          <a:xfrm>
            <a:off x="871724" y="1906270"/>
            <a:ext cx="4752974" cy="4089400"/>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285750" marR="0" lvl="0" indent="0" algn="l" defTabSz="914192" rtl="0" eaLnBrk="1" fontAlgn="auto" latinLnBrk="0" hangingPunct="1">
              <a:lnSpc>
                <a:spcPct val="100000"/>
              </a:lnSpc>
              <a:spcBef>
                <a:spcPct val="0"/>
              </a:spcBef>
              <a:spcAft>
                <a:spcPts val="0"/>
              </a:spcAft>
              <a:buClrTx/>
              <a:buSzTx/>
              <a:buFontTx/>
              <a:buNone/>
              <a:tabLst/>
              <a:defRPr/>
            </a:pPr>
            <a:endParaRPr kumimoji="0" lang="en-US" sz="2400" b="0" i="0" u="none" strike="noStrike" kern="0" cap="none" spc="0" normalizeH="0" baseline="0" noProof="0">
              <a:ln>
                <a:noFill/>
              </a:ln>
              <a:solidFill>
                <a:srgbClr val="1A1A1A"/>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99B53062-E25C-4B4A-BF48-8D73AE51973C}"/>
              </a:ext>
            </a:extLst>
          </p:cNvPr>
          <p:cNvSpPr/>
          <p:nvPr/>
        </p:nvSpPr>
        <p:spPr bwMode="auto">
          <a:xfrm>
            <a:off x="6566351" y="1906269"/>
            <a:ext cx="4754880" cy="4089401"/>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285750" marR="0" lvl="0" indent="0" algn="l" defTabSz="914192" rtl="0" eaLnBrk="1" fontAlgn="auto" latinLnBrk="0" hangingPunct="1">
              <a:lnSpc>
                <a:spcPct val="100000"/>
              </a:lnSpc>
              <a:spcBef>
                <a:spcPct val="0"/>
              </a:spcBef>
              <a:spcAft>
                <a:spcPts val="0"/>
              </a:spcAft>
              <a:buClrTx/>
              <a:buSzTx/>
              <a:buFontTx/>
              <a:buNone/>
              <a:tabLst/>
              <a:defRPr/>
            </a:pPr>
            <a:endParaRPr kumimoji="0" lang="en-US" sz="2400" b="0" i="0" u="none" strike="noStrike" kern="0" cap="none" spc="0" normalizeH="0" baseline="0" noProof="0">
              <a:ln>
                <a:noFill/>
              </a:ln>
              <a:solidFill>
                <a:srgbClr val="1A1A1A"/>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DF3F8B26-0017-428A-8AAC-0D2951608274}"/>
              </a:ext>
            </a:extLst>
          </p:cNvPr>
          <p:cNvSpPr txBox="1"/>
          <p:nvPr/>
        </p:nvSpPr>
        <p:spPr>
          <a:xfrm>
            <a:off x="6566351" y="1901506"/>
            <a:ext cx="4750070" cy="3600986"/>
          </a:xfrm>
          <a:prstGeom prst="rect">
            <a:avLst/>
          </a:prstGeom>
          <a:noFill/>
        </p:spPr>
        <p:txBody>
          <a:bodyPr wrap="square" lIns="365760" tIns="365760" rIns="274320" bIns="0" rtlCol="0">
            <a:spAutoFit/>
          </a:bodyPr>
          <a:lstStyle/>
          <a:p>
            <a:pPr marL="0" marR="0" lvl="0" indent="0" algn="l" defTabSz="931937" rtl="0" eaLnBrk="1" fontAlgn="auto" latinLnBrk="0" hangingPunct="1">
              <a:lnSpc>
                <a:spcPct val="100000"/>
              </a:lnSpc>
              <a:spcBef>
                <a:spcPts val="0"/>
              </a:spcBef>
              <a:spcAft>
                <a:spcPts val="1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Additional Data Connectors – More Microsoft Services, Logstash, …</a:t>
            </a:r>
          </a:p>
          <a:p>
            <a:pPr marL="0" marR="0" lvl="0" indent="0" algn="l" defTabSz="931937" rtl="0" eaLnBrk="1" fontAlgn="auto" latinLnBrk="0" hangingPunct="1">
              <a:lnSpc>
                <a:spcPct val="100000"/>
              </a:lnSpc>
              <a:spcBef>
                <a:spcPts val="0"/>
              </a:spcBef>
              <a:spcAft>
                <a:spcPts val="1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New Built-In Detections – Rule-Based and ML</a:t>
            </a:r>
          </a:p>
          <a:p>
            <a:pPr marL="0" marR="0" lvl="0" indent="0" algn="l" defTabSz="931937" rtl="0" eaLnBrk="1" fontAlgn="auto" latinLnBrk="0" hangingPunct="1">
              <a:lnSpc>
                <a:spcPct val="100000"/>
              </a:lnSpc>
              <a:spcBef>
                <a:spcPts val="0"/>
              </a:spcBef>
              <a:spcAft>
                <a:spcPts val="1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Additional Detections Powered by Microsoft Threat Intelligence</a:t>
            </a:r>
          </a:p>
          <a:p>
            <a:pPr marL="0" marR="0" lvl="0" indent="0" algn="l" defTabSz="931937" rtl="0" eaLnBrk="1" fontAlgn="auto" latinLnBrk="0" hangingPunct="1">
              <a:lnSpc>
                <a:spcPct val="100000"/>
              </a:lnSpc>
              <a:spcBef>
                <a:spcPts val="0"/>
              </a:spcBef>
              <a:spcAft>
                <a:spcPts val="1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Bring Your Own ML Models</a:t>
            </a:r>
          </a:p>
          <a:p>
            <a:pPr marL="0" marR="0" lvl="0" indent="0" algn="l" defTabSz="931937" rtl="0" eaLnBrk="1" fontAlgn="auto" latinLnBrk="0" hangingPunct="1">
              <a:lnSpc>
                <a:spcPct val="100000"/>
              </a:lnSpc>
              <a:spcBef>
                <a:spcPts val="0"/>
              </a:spcBef>
              <a:spcAft>
                <a:spcPts val="1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Threat Intelligence Research, Including Full </a:t>
            </a:r>
            <a:br>
              <a:rPr kumimoji="0" lang="en-US" sz="14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STIX Objects</a:t>
            </a:r>
          </a:p>
          <a:p>
            <a:pPr marL="0" marR="0" lvl="0" indent="0" algn="l" defTabSz="931937" rtl="0" eaLnBrk="1" fontAlgn="auto" latinLnBrk="0" hangingPunct="1">
              <a:lnSpc>
                <a:spcPct val="100000"/>
              </a:lnSpc>
              <a:spcBef>
                <a:spcPts val="0"/>
              </a:spcBef>
              <a:spcAft>
                <a:spcPts val="1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Entity Pages – Users, Domains, IPs</a:t>
            </a:r>
          </a:p>
          <a:p>
            <a:pPr marL="0" marR="0" lvl="0" indent="0" algn="l" defTabSz="931937" rtl="0" eaLnBrk="1" fontAlgn="auto" latinLnBrk="0" hangingPunct="1">
              <a:lnSpc>
                <a:spcPct val="100000"/>
              </a:lnSpc>
              <a:spcBef>
                <a:spcPts val="0"/>
              </a:spcBef>
              <a:spcAft>
                <a:spcPts val="1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And much more…</a:t>
            </a:r>
          </a:p>
        </p:txBody>
      </p:sp>
      <p:sp>
        <p:nvSpPr>
          <p:cNvPr id="6" name="Title 5">
            <a:extLst>
              <a:ext uri="{FF2B5EF4-FFF2-40B4-BE49-F238E27FC236}">
                <a16:creationId xmlns:a16="http://schemas.microsoft.com/office/drawing/2014/main" id="{37AC0235-86BE-4861-920D-C06DAE7A1F5A}"/>
              </a:ext>
            </a:extLst>
          </p:cNvPr>
          <p:cNvSpPr>
            <a:spLocks noGrp="1"/>
          </p:cNvSpPr>
          <p:nvPr>
            <p:ph type="title"/>
          </p:nvPr>
        </p:nvSpPr>
        <p:spPr/>
        <p:txBody>
          <a:bodyPr/>
          <a:lstStyle/>
          <a:p>
            <a:r>
              <a:rPr lang="en-US"/>
              <a:t>Roadmap</a:t>
            </a:r>
          </a:p>
        </p:txBody>
      </p:sp>
      <p:sp>
        <p:nvSpPr>
          <p:cNvPr id="9" name="TextBox 8">
            <a:extLst>
              <a:ext uri="{FF2B5EF4-FFF2-40B4-BE49-F238E27FC236}">
                <a16:creationId xmlns:a16="http://schemas.microsoft.com/office/drawing/2014/main" id="{255AF56C-352A-4AD2-98D2-8D5EF941467F}"/>
              </a:ext>
            </a:extLst>
          </p:cNvPr>
          <p:cNvSpPr txBox="1"/>
          <p:nvPr/>
        </p:nvSpPr>
        <p:spPr>
          <a:xfrm>
            <a:off x="875578" y="1901506"/>
            <a:ext cx="4749117" cy="3960058"/>
          </a:xfrm>
          <a:prstGeom prst="rect">
            <a:avLst/>
          </a:prstGeom>
          <a:noFill/>
        </p:spPr>
        <p:txBody>
          <a:bodyPr wrap="square" lIns="365760" tIns="365760" rIns="274320" bIns="0" rtlCol="0">
            <a:spAutoFit/>
          </a:bodyPr>
          <a:lstStyle/>
          <a:p>
            <a:pPr marL="0" marR="0" lvl="0" indent="0" algn="l" defTabSz="931937" rtl="0" eaLnBrk="1" fontAlgn="auto" latinLnBrk="0" hangingPunct="1">
              <a:lnSpc>
                <a:spcPct val="100000"/>
              </a:lnSpc>
              <a:spcBef>
                <a:spcPts val="0"/>
              </a:spcBef>
              <a:spcAft>
                <a:spcPts val="1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Microsoft and 3P Data Connectors – Defender ATP, Cloud App Security, </a:t>
            </a:r>
            <a:r>
              <a:rPr kumimoji="0" lang="en-US" sz="1400" b="0" i="0" u="none" strike="noStrike" kern="0" cap="none" spc="0" normalizeH="0" baseline="0" noProof="0" dirty="0" err="1">
                <a:ln>
                  <a:noFill/>
                </a:ln>
                <a:solidFill>
                  <a:srgbClr val="000000"/>
                </a:solidFill>
                <a:effectLst/>
                <a:uLnTx/>
                <a:uFillTx/>
                <a:latin typeface="Segoe UI"/>
                <a:ea typeface="+mn-ea"/>
                <a:cs typeface="Segoe UI Semibold" panose="020B0702040204020203" pitchFamily="34" charset="0"/>
              </a:rPr>
              <a:t>Zscaler</a:t>
            </a:r>
            <a:r>
              <a:rPr kumimoji="0" lang="en-US" sz="14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and More</a:t>
            </a:r>
          </a:p>
          <a:p>
            <a:pPr marL="0" marR="0" lvl="0" indent="0" algn="l" defTabSz="931937" rtl="0" eaLnBrk="1" fontAlgn="auto" latinLnBrk="0" hangingPunct="1">
              <a:lnSpc>
                <a:spcPct val="100000"/>
              </a:lnSpc>
              <a:spcBef>
                <a:spcPts val="0"/>
              </a:spcBef>
              <a:spcAft>
                <a:spcPts val="1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100+ Build-In Detections – Rule-Based and ML</a:t>
            </a:r>
          </a:p>
          <a:p>
            <a:pPr marL="0" marR="0" lvl="0" indent="0" algn="l" defTabSz="931937" rtl="0" eaLnBrk="1" fontAlgn="auto" latinLnBrk="0" hangingPunct="1">
              <a:lnSpc>
                <a:spcPct val="100000"/>
              </a:lnSpc>
              <a:spcBef>
                <a:spcPts val="0"/>
              </a:spcBef>
              <a:spcAft>
                <a:spcPts val="1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Investigation Graph and Entities</a:t>
            </a:r>
          </a:p>
          <a:p>
            <a:pPr marL="0" marR="0" lvl="0" indent="0" algn="l" defTabSz="931937" rtl="0" eaLnBrk="1" fontAlgn="auto" latinLnBrk="0" hangingPunct="1">
              <a:lnSpc>
                <a:spcPct val="100000"/>
              </a:lnSpc>
              <a:spcBef>
                <a:spcPts val="0"/>
              </a:spcBef>
              <a:spcAft>
                <a:spcPts val="1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Workbooks with Improved Data Visualizations</a:t>
            </a:r>
          </a:p>
          <a:p>
            <a:pPr marL="0" marR="0" lvl="0" indent="0" algn="l" defTabSz="931937" rtl="0" eaLnBrk="1" fontAlgn="auto" latinLnBrk="0" hangingPunct="1">
              <a:lnSpc>
                <a:spcPct val="100000"/>
              </a:lnSpc>
              <a:spcBef>
                <a:spcPts val="0"/>
              </a:spcBef>
              <a:spcAft>
                <a:spcPts val="1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Support for Incident Automation </a:t>
            </a:r>
          </a:p>
          <a:p>
            <a:pPr marL="0" marR="0" lvl="0" indent="0" algn="l" defTabSz="931937" rtl="0" eaLnBrk="1" fontAlgn="auto" latinLnBrk="0" hangingPunct="1">
              <a:lnSpc>
                <a:spcPct val="100000"/>
              </a:lnSpc>
              <a:spcBef>
                <a:spcPts val="0"/>
              </a:spcBef>
              <a:spcAft>
                <a:spcPts val="1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Embedded Azure Notebooks</a:t>
            </a:r>
          </a:p>
          <a:p>
            <a:pPr marL="0" marR="0" lvl="0" indent="0" algn="l" defTabSz="931937" rtl="0" eaLnBrk="1" fontAlgn="auto" latinLnBrk="0" hangingPunct="1">
              <a:lnSpc>
                <a:spcPct val="100000"/>
              </a:lnSpc>
              <a:spcBef>
                <a:spcPts val="0"/>
              </a:spcBef>
              <a:spcAft>
                <a:spcPts val="1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Live Stream Monitoring of Notable Events</a:t>
            </a:r>
          </a:p>
          <a:p>
            <a:pPr marL="0" marR="0" lvl="0" indent="0" algn="l" defTabSz="931937" rtl="0" eaLnBrk="1" fontAlgn="auto" latinLnBrk="0" hangingPunct="1">
              <a:lnSpc>
                <a:spcPct val="100000"/>
              </a:lnSpc>
              <a:spcBef>
                <a:spcPts val="0"/>
              </a:spcBef>
              <a:spcAft>
                <a:spcPts val="1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GitHub Integration</a:t>
            </a:r>
          </a:p>
          <a:p>
            <a:pPr marL="0" marR="0" lvl="0" indent="0" algn="l" defTabSz="931937" rtl="0" eaLnBrk="1" fontAlgn="auto" latinLnBrk="0" hangingPunct="1">
              <a:lnSpc>
                <a:spcPct val="100000"/>
              </a:lnSpc>
              <a:spcBef>
                <a:spcPts val="0"/>
              </a:spcBef>
              <a:spcAft>
                <a:spcPts val="1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URL Detonation</a:t>
            </a:r>
          </a:p>
        </p:txBody>
      </p:sp>
      <p:sp>
        <p:nvSpPr>
          <p:cNvPr id="40" name="04R">
            <a:extLst>
              <a:ext uri="{FF2B5EF4-FFF2-40B4-BE49-F238E27FC236}">
                <a16:creationId xmlns:a16="http://schemas.microsoft.com/office/drawing/2014/main" id="{3AC28F0A-D599-46FB-B30D-8D7A9E919DA3}"/>
              </a:ext>
            </a:extLst>
          </p:cNvPr>
          <p:cNvSpPr/>
          <p:nvPr/>
        </p:nvSpPr>
        <p:spPr bwMode="auto">
          <a:xfrm flipV="1">
            <a:off x="871723" y="5876263"/>
            <a:ext cx="4752973"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sp>
        <p:nvSpPr>
          <p:cNvPr id="41" name="04R">
            <a:extLst>
              <a:ext uri="{FF2B5EF4-FFF2-40B4-BE49-F238E27FC236}">
                <a16:creationId xmlns:a16="http://schemas.microsoft.com/office/drawing/2014/main" id="{B48091D4-40DA-4AC6-A630-BF0FA6B97F09}"/>
              </a:ext>
            </a:extLst>
          </p:cNvPr>
          <p:cNvSpPr/>
          <p:nvPr/>
        </p:nvSpPr>
        <p:spPr bwMode="auto">
          <a:xfrm flipV="1">
            <a:off x="6566351" y="5876263"/>
            <a:ext cx="4752973"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423945991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7A690E-7848-4423-BCF9-620637800BBB}"/>
              </a:ext>
            </a:extLst>
          </p:cNvPr>
          <p:cNvSpPr/>
          <p:nvPr/>
        </p:nvSpPr>
        <p:spPr bwMode="auto">
          <a:xfrm>
            <a:off x="584200" y="1545825"/>
            <a:ext cx="8988458" cy="4828815"/>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0" marR="0" lvl="0" indent="0" algn="ctr" defTabSz="1075143" rtl="0" eaLnBrk="1" fontAlgn="base" latinLnBrk="0" hangingPunct="1">
              <a:lnSpc>
                <a:spcPct val="10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4C28E9C0-5CE1-43A9-B22B-550FE762DB84}"/>
              </a:ext>
            </a:extLst>
          </p:cNvPr>
          <p:cNvSpPr>
            <a:spLocks noGrp="1"/>
          </p:cNvSpPr>
          <p:nvPr>
            <p:ph type="title"/>
          </p:nvPr>
        </p:nvSpPr>
        <p:spPr>
          <a:xfrm>
            <a:off x="585216" y="585788"/>
            <a:ext cx="8343992" cy="443198"/>
          </a:xfrm>
        </p:spPr>
        <p:txBody>
          <a:bodyPr anchor="ctr"/>
          <a:lstStyle/>
          <a:p>
            <a:r>
              <a:rPr lang="en-US" sz="3200" dirty="0"/>
              <a:t>Azure Sentinel sessions @Ignite 2019</a:t>
            </a:r>
          </a:p>
        </p:txBody>
      </p:sp>
      <p:graphicFrame>
        <p:nvGraphicFramePr>
          <p:cNvPr id="3" name="Table 3">
            <a:extLst>
              <a:ext uri="{FF2B5EF4-FFF2-40B4-BE49-F238E27FC236}">
                <a16:creationId xmlns:a16="http://schemas.microsoft.com/office/drawing/2014/main" id="{5A42D3B3-F0F3-4D10-84AA-3F2743A34BDC}"/>
              </a:ext>
            </a:extLst>
          </p:cNvPr>
          <p:cNvGraphicFramePr>
            <a:graphicFrameLocks noGrp="1"/>
          </p:cNvGraphicFramePr>
          <p:nvPr/>
        </p:nvGraphicFramePr>
        <p:xfrm>
          <a:off x="585216" y="1545826"/>
          <a:ext cx="8988458" cy="4828815"/>
        </p:xfrm>
        <a:graphic>
          <a:graphicData uri="http://schemas.openxmlformats.org/drawingml/2006/table">
            <a:tbl>
              <a:tblPr firstRow="1" bandRow="1">
                <a:tableStyleId>{3B4B98B0-60AC-42C2-AFA5-B58CD77FA1E5}</a:tableStyleId>
              </a:tblPr>
              <a:tblGrid>
                <a:gridCol w="1355333">
                  <a:extLst>
                    <a:ext uri="{9D8B030D-6E8A-4147-A177-3AD203B41FA5}">
                      <a16:colId xmlns:a16="http://schemas.microsoft.com/office/drawing/2014/main" val="3072905258"/>
                    </a:ext>
                  </a:extLst>
                </a:gridCol>
                <a:gridCol w="4456558">
                  <a:extLst>
                    <a:ext uri="{9D8B030D-6E8A-4147-A177-3AD203B41FA5}">
                      <a16:colId xmlns:a16="http://schemas.microsoft.com/office/drawing/2014/main" val="3690101486"/>
                    </a:ext>
                  </a:extLst>
                </a:gridCol>
                <a:gridCol w="920971">
                  <a:extLst>
                    <a:ext uri="{9D8B030D-6E8A-4147-A177-3AD203B41FA5}">
                      <a16:colId xmlns:a16="http://schemas.microsoft.com/office/drawing/2014/main" val="3897286917"/>
                    </a:ext>
                  </a:extLst>
                </a:gridCol>
                <a:gridCol w="2255596">
                  <a:extLst>
                    <a:ext uri="{9D8B030D-6E8A-4147-A177-3AD203B41FA5}">
                      <a16:colId xmlns:a16="http://schemas.microsoft.com/office/drawing/2014/main" val="4122621224"/>
                    </a:ext>
                  </a:extLst>
                </a:gridCol>
              </a:tblGrid>
              <a:tr h="576702">
                <a:tc>
                  <a:txBody>
                    <a:bodyPr/>
                    <a:lstStyle/>
                    <a:p>
                      <a:pPr algn="l"/>
                      <a:r>
                        <a:rPr lang="en-US" sz="1600">
                          <a:solidFill>
                            <a:schemeClr val="bg1"/>
                          </a:solidFill>
                          <a:latin typeface="+mj-lt"/>
                        </a:rPr>
                        <a:t>Session Code</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l"/>
                      <a:r>
                        <a:rPr lang="en-US" sz="1600">
                          <a:solidFill>
                            <a:schemeClr val="bg1"/>
                          </a:solidFill>
                          <a:latin typeface="+mj-lt"/>
                        </a:rPr>
                        <a:t>Session Title</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sz="1600">
                          <a:solidFill>
                            <a:schemeClr val="bg1"/>
                          </a:solidFill>
                          <a:latin typeface="+mj-lt"/>
                        </a:rPr>
                        <a:t>Date</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l"/>
                      <a:r>
                        <a:rPr lang="en-US" sz="1600">
                          <a:solidFill>
                            <a:schemeClr val="bg1"/>
                          </a:solidFill>
                          <a:latin typeface="+mj-lt"/>
                        </a:rPr>
                        <a:t>Time</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226910786"/>
                  </a:ext>
                </a:extLst>
              </a:tr>
              <a:tr h="849939">
                <a:tc>
                  <a:txBody>
                    <a:bodyPr/>
                    <a:lstStyle/>
                    <a:p>
                      <a:pPr algn="l"/>
                      <a:r>
                        <a:rPr lang="en-US" sz="1600">
                          <a:latin typeface="+mj-lt"/>
                        </a:rPr>
                        <a:t>SEC150</a:t>
                      </a:r>
                    </a:p>
                  </a:txBody>
                  <a:tcPr anchor="ctr">
                    <a:lnT w="12700" cmpd="sng">
                      <a:noFill/>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u="sng" kern="1200">
                          <a:solidFill>
                            <a:schemeClr val="tx1"/>
                          </a:solidFill>
                          <a:effectLst/>
                          <a:latin typeface="+mj-lt"/>
                          <a:ea typeface="+mn-ea"/>
                          <a:cs typeface="+mn-cs"/>
                          <a:hlinkClick r:id="rId3"/>
                        </a:rPr>
                        <a:t>Modernize your SIEM in the cloud with Azure Sentinel</a:t>
                      </a:r>
                      <a:endParaRPr lang="en-US" sz="1600" kern="1200">
                        <a:solidFill>
                          <a:schemeClr val="tx1"/>
                        </a:solidFill>
                        <a:effectLst/>
                        <a:latin typeface="+mj-lt"/>
                        <a:ea typeface="+mn-ea"/>
                        <a:cs typeface="+mn-cs"/>
                      </a:endParaRPr>
                    </a:p>
                  </a:txBody>
                  <a:tcPr anchor="ctr">
                    <a:lnT w="12700" cmpd="sng">
                      <a:noFill/>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sz="1600">
                          <a:latin typeface="+mn-lt"/>
                        </a:rPr>
                        <a:t>11/6</a:t>
                      </a:r>
                    </a:p>
                  </a:txBody>
                  <a:tcPr anchor="ctr">
                    <a:lnT w="12700" cmpd="sng">
                      <a:noFill/>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a:r>
                        <a:rPr lang="en-US" sz="1600" kern="1200">
                          <a:solidFill>
                            <a:schemeClr val="tx1"/>
                          </a:solidFill>
                          <a:effectLst/>
                          <a:latin typeface="+mn-lt"/>
                          <a:ea typeface="+mn-ea"/>
                          <a:cs typeface="+mn-cs"/>
                        </a:rPr>
                        <a:t>3:15 - 4:00 PM</a:t>
                      </a:r>
                      <a:endParaRPr lang="en-US" sz="1600">
                        <a:latin typeface="+mn-lt"/>
                      </a:endParaRPr>
                    </a:p>
                  </a:txBody>
                  <a:tcPr anchor="ctr">
                    <a:lnT w="12700" cmpd="sng">
                      <a:noFill/>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33717716"/>
                  </a:ext>
                </a:extLst>
              </a:tr>
              <a:tr h="849939">
                <a:tc>
                  <a:txBody>
                    <a:bodyPr/>
                    <a:lstStyle/>
                    <a:p>
                      <a:pPr algn="l"/>
                      <a:r>
                        <a:rPr lang="en-US" sz="1600">
                          <a:latin typeface="+mj-lt"/>
                        </a:rPr>
                        <a:t>BRK3236</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a:r>
                        <a:rPr lang="en-US" sz="1600" u="sng" kern="1200">
                          <a:solidFill>
                            <a:schemeClr val="tx1"/>
                          </a:solidFill>
                          <a:effectLst/>
                          <a:latin typeface="+mj-lt"/>
                          <a:ea typeface="+mn-ea"/>
                          <a:cs typeface="+mn-cs"/>
                          <a:hlinkClick r:id="rId4"/>
                        </a:rPr>
                        <a:t>Get instant value from your SIEM: Best practices for Azure Sentinel</a:t>
                      </a:r>
                      <a:endParaRPr lang="en-US" sz="1600" kern="1200">
                        <a:solidFill>
                          <a:schemeClr val="tx1"/>
                        </a:solidFill>
                        <a:effectLst/>
                        <a:latin typeface="+mj-lt"/>
                        <a:ea typeface="+mn-ea"/>
                        <a:cs typeface="+mn-cs"/>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sz="1600">
                          <a:latin typeface="+mn-lt"/>
                        </a:rPr>
                        <a:t>11/7</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a:r>
                        <a:rPr lang="en-US" sz="1600" kern="1200">
                          <a:solidFill>
                            <a:schemeClr val="tx1"/>
                          </a:solidFill>
                          <a:effectLst/>
                          <a:latin typeface="+mn-lt"/>
                          <a:ea typeface="+mn-ea"/>
                          <a:cs typeface="+mn-cs"/>
                        </a:rPr>
                        <a:t>10:45 - 12:00 </a:t>
                      </a:r>
                      <a:endParaRPr lang="en-US" sz="1600">
                        <a:latin typeface="+mn-lt"/>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68742950"/>
                  </a:ext>
                </a:extLst>
              </a:tr>
              <a:tr h="849939">
                <a:tc>
                  <a:txBody>
                    <a:bodyPr/>
                    <a:lstStyle/>
                    <a:p>
                      <a:pPr algn="l"/>
                      <a:r>
                        <a:rPr lang="en-US" sz="1600">
                          <a:latin typeface="+mj-lt"/>
                        </a:rPr>
                        <a:t>THR2174</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a:r>
                        <a:rPr lang="en-US" sz="1600" u="sng" kern="1200">
                          <a:solidFill>
                            <a:schemeClr val="tx1"/>
                          </a:solidFill>
                          <a:effectLst/>
                          <a:latin typeface="+mj-lt"/>
                          <a:ea typeface="+mn-ea"/>
                          <a:cs typeface="+mn-cs"/>
                          <a:hlinkClick r:id="rId5"/>
                        </a:rPr>
                        <a:t>Using Azure Sentinel to supercharge your threat hunting</a:t>
                      </a:r>
                      <a:endParaRPr lang="en-US" sz="1600" kern="1200">
                        <a:solidFill>
                          <a:schemeClr val="tx1"/>
                        </a:solidFill>
                        <a:effectLst/>
                        <a:latin typeface="+mj-lt"/>
                        <a:ea typeface="+mn-ea"/>
                        <a:cs typeface="+mn-cs"/>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sz="1600">
                          <a:latin typeface="+mn-lt"/>
                        </a:rPr>
                        <a:t>11/6</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a:r>
                        <a:rPr lang="en-US" sz="1600">
                          <a:latin typeface="+mn-lt"/>
                        </a:rPr>
                        <a:t>5:00 - 5:20 PM</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38870885"/>
                  </a:ext>
                </a:extLst>
              </a:tr>
              <a:tr h="849939">
                <a:tc>
                  <a:txBody>
                    <a:bodyPr/>
                    <a:lstStyle/>
                    <a:p>
                      <a:pPr algn="l"/>
                      <a:r>
                        <a:rPr lang="en-US" sz="1600">
                          <a:latin typeface="+mj-lt"/>
                        </a:rPr>
                        <a:t>THR2159</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a:r>
                        <a:rPr lang="en-US" sz="1600" u="sng" kern="1200">
                          <a:solidFill>
                            <a:schemeClr val="tx1"/>
                          </a:solidFill>
                          <a:effectLst/>
                          <a:latin typeface="+mj-lt"/>
                          <a:ea typeface="+mn-ea"/>
                          <a:cs typeface="+mn-cs"/>
                          <a:hlinkClick r:id="rId6"/>
                        </a:rPr>
                        <a:t>Threat Hunting in the Cloud with Azure Sentinel and Jupyter Notebooks</a:t>
                      </a:r>
                      <a:endParaRPr lang="en-US" sz="1600">
                        <a:latin typeface="+mj-lt"/>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sz="1600">
                          <a:latin typeface="+mn-lt"/>
                        </a:rPr>
                        <a:t>11/7</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a:r>
                        <a:rPr lang="en-US" sz="1600" kern="1200">
                          <a:solidFill>
                            <a:schemeClr val="tx1"/>
                          </a:solidFill>
                          <a:effectLst/>
                          <a:latin typeface="+mn-lt"/>
                          <a:ea typeface="+mn-ea"/>
                          <a:cs typeface="+mn-cs"/>
                        </a:rPr>
                        <a:t>3:05 - 3:25 PM</a:t>
                      </a:r>
                      <a:endParaRPr lang="en-US" sz="1600">
                        <a:latin typeface="+mn-lt"/>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06634901"/>
                  </a:ext>
                </a:extLst>
              </a:tr>
              <a:tr h="849939">
                <a:tc>
                  <a:txBody>
                    <a:bodyPr/>
                    <a:lstStyle/>
                    <a:p>
                      <a:pPr algn="l"/>
                      <a:r>
                        <a:rPr lang="en-US" sz="1600">
                          <a:latin typeface="+mj-lt"/>
                        </a:rPr>
                        <a:t>Hands-on workshop WRK3033R</a:t>
                      </a:r>
                    </a:p>
                  </a:txBody>
                  <a:tcPr anchor="ctr">
                    <a:lnT w="12700" cap="flat" cmpd="sng" algn="ctr">
                      <a:solidFill>
                        <a:schemeClr val="bg1">
                          <a:lumMod val="85000"/>
                        </a:schemeClr>
                      </a:solidFill>
                      <a:prstDash val="solid"/>
                      <a:round/>
                      <a:headEnd type="none" w="med" len="med"/>
                      <a:tailEnd type="none" w="med" len="med"/>
                    </a:lnT>
                    <a:lnB w="57150" cap="flat" cmpd="sng" algn="ctr">
                      <a:no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u="sng" kern="1200">
                          <a:solidFill>
                            <a:schemeClr val="tx1"/>
                          </a:solidFill>
                          <a:effectLst/>
                          <a:latin typeface="+mj-lt"/>
                          <a:ea typeface="+mn-ea"/>
                          <a:cs typeface="+mn-cs"/>
                          <a:hlinkClick r:id="rId7"/>
                        </a:rPr>
                        <a:t>Investigate and respond to events with </a:t>
                      </a:r>
                      <a:br>
                        <a:rPr lang="en-US" sz="1600" u="sng" kern="1200">
                          <a:solidFill>
                            <a:schemeClr val="tx1"/>
                          </a:solidFill>
                          <a:effectLst/>
                          <a:latin typeface="+mj-lt"/>
                          <a:ea typeface="+mn-ea"/>
                          <a:cs typeface="+mn-cs"/>
                          <a:hlinkClick r:id="rId7"/>
                        </a:rPr>
                      </a:br>
                      <a:r>
                        <a:rPr lang="en-US" sz="1600" u="sng" kern="1200">
                          <a:solidFill>
                            <a:schemeClr val="tx1"/>
                          </a:solidFill>
                          <a:effectLst/>
                          <a:latin typeface="+mj-lt"/>
                          <a:ea typeface="+mn-ea"/>
                          <a:cs typeface="+mn-cs"/>
                          <a:hlinkClick r:id="rId7"/>
                        </a:rPr>
                        <a:t>Azure Sentinel</a:t>
                      </a:r>
                      <a:endParaRPr lang="en-US" sz="1600" kern="1200">
                        <a:solidFill>
                          <a:schemeClr val="tx1"/>
                        </a:solidFill>
                        <a:effectLst/>
                        <a:latin typeface="+mj-lt"/>
                        <a:ea typeface="+mn-ea"/>
                        <a:cs typeface="+mn-cs"/>
                      </a:endParaRPr>
                    </a:p>
                  </a:txBody>
                  <a:tcPr anchor="ctr">
                    <a:lnT w="12700" cap="flat" cmpd="sng" algn="ctr">
                      <a:solidFill>
                        <a:schemeClr val="bg1">
                          <a:lumMod val="85000"/>
                        </a:schemeClr>
                      </a:solidFill>
                      <a:prstDash val="solid"/>
                      <a:round/>
                      <a:headEnd type="none" w="med" len="med"/>
                      <a:tailEnd type="none" w="med" len="med"/>
                    </a:lnT>
                    <a:lnB w="57150" cap="flat" cmpd="sng" algn="ctr">
                      <a:noFill/>
                      <a:prstDash val="solid"/>
                      <a:round/>
                      <a:headEnd type="none" w="med" len="med"/>
                      <a:tailEnd type="none" w="med" len="med"/>
                    </a:lnB>
                    <a:solidFill>
                      <a:schemeClr val="bg1">
                        <a:lumMod val="95000"/>
                      </a:schemeClr>
                    </a:solidFill>
                  </a:tcPr>
                </a:tc>
                <a:tc>
                  <a:txBody>
                    <a:bodyPr/>
                    <a:lstStyle/>
                    <a:p>
                      <a:pPr algn="ctr"/>
                      <a:r>
                        <a:rPr lang="en-US" sz="1600">
                          <a:latin typeface="+mn-lt"/>
                        </a:rPr>
                        <a:t>11/5</a:t>
                      </a:r>
                    </a:p>
                    <a:p>
                      <a:pPr algn="ctr"/>
                      <a:r>
                        <a:rPr lang="en-US" sz="1600">
                          <a:latin typeface="+mn-lt"/>
                        </a:rPr>
                        <a:t>11/6</a:t>
                      </a:r>
                    </a:p>
                    <a:p>
                      <a:pPr algn="ctr"/>
                      <a:r>
                        <a:rPr lang="en-US" sz="1600">
                          <a:latin typeface="+mn-lt"/>
                        </a:rPr>
                        <a:t>11/8</a:t>
                      </a:r>
                    </a:p>
                  </a:txBody>
                  <a:tcPr anchor="ctr">
                    <a:lnT w="12700" cap="flat" cmpd="sng" algn="ctr">
                      <a:solidFill>
                        <a:schemeClr val="bg1">
                          <a:lumMod val="85000"/>
                        </a:schemeClr>
                      </a:solidFill>
                      <a:prstDash val="solid"/>
                      <a:round/>
                      <a:headEnd type="none" w="med" len="med"/>
                      <a:tailEnd type="none" w="med" len="med"/>
                    </a:lnT>
                    <a:lnB w="57150" cap="flat" cmpd="sng" algn="ctr">
                      <a:noFill/>
                      <a:prstDash val="solid"/>
                      <a:round/>
                      <a:headEnd type="none" w="med" len="med"/>
                      <a:tailEnd type="none" w="med" len="med"/>
                    </a:lnB>
                    <a:solidFill>
                      <a:schemeClr val="bg1">
                        <a:lumMod val="95000"/>
                      </a:schemeClr>
                    </a:solidFill>
                  </a:tcPr>
                </a:tc>
                <a:tc>
                  <a:txBody>
                    <a:bodyPr/>
                    <a:lstStyle/>
                    <a:p>
                      <a:pPr algn="l"/>
                      <a:r>
                        <a:rPr lang="en-US" sz="1600" kern="1200">
                          <a:solidFill>
                            <a:schemeClr val="tx1"/>
                          </a:solidFill>
                          <a:effectLst/>
                          <a:latin typeface="+mn-lt"/>
                          <a:ea typeface="+mn-ea"/>
                          <a:cs typeface="+mn-cs"/>
                        </a:rPr>
                        <a:t>2:15 - 03:30 PM</a:t>
                      </a:r>
                    </a:p>
                    <a:p>
                      <a:pPr algn="l"/>
                      <a:r>
                        <a:rPr lang="en-US" sz="1600" kern="1200">
                          <a:solidFill>
                            <a:schemeClr val="tx1"/>
                          </a:solidFill>
                          <a:effectLst/>
                          <a:latin typeface="+mn-lt"/>
                          <a:ea typeface="+mn-ea"/>
                          <a:cs typeface="+mn-cs"/>
                        </a:rPr>
                        <a:t>9:00 - 10:15 AM</a:t>
                      </a:r>
                    </a:p>
                    <a:p>
                      <a:pPr algn="l"/>
                      <a:r>
                        <a:rPr lang="en-US" sz="1600" kern="1200">
                          <a:solidFill>
                            <a:schemeClr val="tx1"/>
                          </a:solidFill>
                          <a:effectLst/>
                          <a:latin typeface="+mn-lt"/>
                          <a:ea typeface="+mn-ea"/>
                          <a:cs typeface="+mn-cs"/>
                        </a:rPr>
                        <a:t>9:00 - 10:15 AM</a:t>
                      </a:r>
                      <a:endParaRPr lang="en-US" sz="1600">
                        <a:latin typeface="+mn-lt"/>
                      </a:endParaRPr>
                    </a:p>
                  </a:txBody>
                  <a:tcPr anchor="ctr">
                    <a:lnT w="12700" cap="flat" cmpd="sng" algn="ctr">
                      <a:solidFill>
                        <a:schemeClr val="bg1">
                          <a:lumMod val="85000"/>
                        </a:schemeClr>
                      </a:solidFill>
                      <a:prstDash val="solid"/>
                      <a:round/>
                      <a:headEnd type="none" w="med" len="med"/>
                      <a:tailEnd type="none" w="med" len="med"/>
                    </a:lnT>
                    <a:lnB w="571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25478332"/>
                  </a:ext>
                </a:extLst>
              </a:tr>
            </a:tbl>
          </a:graphicData>
        </a:graphic>
      </p:graphicFrame>
    </p:spTree>
    <p:extLst>
      <p:ext uri="{BB962C8B-B14F-4D97-AF65-F5344CB8AC3E}">
        <p14:creationId xmlns:p14="http://schemas.microsoft.com/office/powerpoint/2010/main" val="92419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85F11-1DAD-41DA-BCA2-106771EF33C2}"/>
              </a:ext>
            </a:extLst>
          </p:cNvPr>
          <p:cNvSpPr>
            <a:spLocks noGrp="1"/>
          </p:cNvSpPr>
          <p:nvPr>
            <p:ph type="title"/>
          </p:nvPr>
        </p:nvSpPr>
        <p:spPr>
          <a:xfrm>
            <a:off x="588263" y="457200"/>
            <a:ext cx="11018520" cy="492443"/>
          </a:xfrm>
        </p:spPr>
        <p:txBody>
          <a:bodyPr/>
          <a:lstStyle/>
          <a:p>
            <a:r>
              <a:rPr lang="en-US" dirty="0"/>
              <a:t>Take actions today—Get started with Azure Sentinel</a:t>
            </a:r>
          </a:p>
        </p:txBody>
      </p:sp>
      <p:grpSp>
        <p:nvGrpSpPr>
          <p:cNvPr id="3" name="Group 2">
            <a:extLst>
              <a:ext uri="{FF2B5EF4-FFF2-40B4-BE49-F238E27FC236}">
                <a16:creationId xmlns:a16="http://schemas.microsoft.com/office/drawing/2014/main" id="{B2B2FABE-945F-4CA1-90E5-580A8DB14CC6}"/>
              </a:ext>
            </a:extLst>
          </p:cNvPr>
          <p:cNvGrpSpPr/>
          <p:nvPr/>
        </p:nvGrpSpPr>
        <p:grpSpPr>
          <a:xfrm>
            <a:off x="1" y="5092425"/>
            <a:ext cx="12192000" cy="1765089"/>
            <a:chOff x="0" y="5194043"/>
            <a:chExt cx="12436475" cy="1800483"/>
          </a:xfrm>
        </p:grpSpPr>
        <p:sp>
          <p:nvSpPr>
            <p:cNvPr id="23" name="Rectangle 22">
              <a:extLst>
                <a:ext uri="{FF2B5EF4-FFF2-40B4-BE49-F238E27FC236}">
                  <a16:creationId xmlns:a16="http://schemas.microsoft.com/office/drawing/2014/main" id="{DA4FF94E-05D5-4962-BBF2-0B2EDE43786E}"/>
                </a:ext>
              </a:extLst>
            </p:cNvPr>
            <p:cNvSpPr/>
            <p:nvPr/>
          </p:nvSpPr>
          <p:spPr bwMode="auto">
            <a:xfrm>
              <a:off x="0" y="5194043"/>
              <a:ext cx="12436475" cy="1800483"/>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0" marR="0" lvl="0" indent="0" algn="ctr" defTabSz="1075143" rtl="0" eaLnBrk="1" fontAlgn="base" latinLnBrk="0" hangingPunct="1">
                <a:lnSpc>
                  <a:spcPct val="10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TextBox 19">
              <a:extLst>
                <a:ext uri="{FF2B5EF4-FFF2-40B4-BE49-F238E27FC236}">
                  <a16:creationId xmlns:a16="http://schemas.microsoft.com/office/drawing/2014/main" id="{4530E136-2D43-44EA-8F0D-5CE43C490842}"/>
                </a:ext>
              </a:extLst>
            </p:cNvPr>
            <p:cNvSpPr txBox="1"/>
            <p:nvPr/>
          </p:nvSpPr>
          <p:spPr>
            <a:xfrm>
              <a:off x="597176" y="5805296"/>
              <a:ext cx="11242122" cy="577976"/>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To learn more, visit </a:t>
              </a:r>
              <a:r>
                <a:rPr kumimoji="0" lang="en-US" sz="2000" b="0" i="0" u="none" strike="noStrike" kern="1200" cap="none" spc="0" normalizeH="0" baseline="0" noProof="0">
                  <a:ln>
                    <a:noFill/>
                  </a:ln>
                  <a:solidFill>
                    <a:srgbClr val="000000"/>
                  </a:solidFill>
                  <a:effectLst/>
                  <a:uLnTx/>
                  <a:uFillTx/>
                  <a:latin typeface="Segoe UI Semibold"/>
                  <a:ea typeface="+mn-ea"/>
                  <a:cs typeface="+mn-cs"/>
                  <a:hlinkClick r:id="rId2"/>
                </a:rPr>
                <a:t>https://aka.ms/AzureSentinel</a:t>
              </a:r>
              <a:r>
                <a:rPr kumimoji="0" lang="en-US" sz="2000" b="0" i="0" u="none" strike="noStrike" kern="1200" cap="none" spc="0" normalizeH="0" baseline="0" noProof="0">
                  <a:ln>
                    <a:noFill/>
                  </a:ln>
                  <a:solidFill>
                    <a:srgbClr val="000000"/>
                  </a:solidFill>
                  <a:effectLst/>
                  <a:uLnTx/>
                  <a:uFillTx/>
                  <a:latin typeface="Segoe UI Semibold"/>
                  <a:ea typeface="+mn-ea"/>
                  <a:cs typeface="+mn-cs"/>
                </a:rPr>
                <a:t> </a:t>
              </a:r>
            </a:p>
          </p:txBody>
        </p:sp>
      </p:grpSp>
      <p:grpSp>
        <p:nvGrpSpPr>
          <p:cNvPr id="5" name="Group 4">
            <a:extLst>
              <a:ext uri="{FF2B5EF4-FFF2-40B4-BE49-F238E27FC236}">
                <a16:creationId xmlns:a16="http://schemas.microsoft.com/office/drawing/2014/main" id="{ED9CE5F8-49F7-4484-A6B7-35F779C03839}"/>
              </a:ext>
            </a:extLst>
          </p:cNvPr>
          <p:cNvGrpSpPr/>
          <p:nvPr/>
        </p:nvGrpSpPr>
        <p:grpSpPr>
          <a:xfrm>
            <a:off x="4714354" y="2017713"/>
            <a:ext cx="2763291" cy="2241634"/>
            <a:chOff x="4714354" y="2017713"/>
            <a:chExt cx="2763291" cy="2241634"/>
          </a:xfrm>
        </p:grpSpPr>
        <p:sp>
          <p:nvSpPr>
            <p:cNvPr id="15" name="Rectangle 14">
              <a:extLst>
                <a:ext uri="{FF2B5EF4-FFF2-40B4-BE49-F238E27FC236}">
                  <a16:creationId xmlns:a16="http://schemas.microsoft.com/office/drawing/2014/main" id="{4E58B389-76C6-4B97-A79B-5424201177CB}"/>
                </a:ext>
              </a:extLst>
            </p:cNvPr>
            <p:cNvSpPr/>
            <p:nvPr/>
          </p:nvSpPr>
          <p:spPr bwMode="auto">
            <a:xfrm>
              <a:off x="4714354" y="3524314"/>
              <a:ext cx="2763291" cy="7350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42" rIns="89630" bIns="89642" numCol="1" spcCol="0" rtlCol="0" fromWordArt="0" anchor="t" anchorCtr="0" forceAA="0" compatLnSpc="1">
              <a:prstTxWarp prst="textNoShape">
                <a:avLst/>
              </a:prstTxWarp>
              <a:spAutoFit/>
            </a:bodyPr>
            <a:lstStyle/>
            <a:p>
              <a:pPr marL="0" marR="0" lvl="1" indent="0" algn="ctr" defTabSz="913698" rtl="0" eaLnBrk="1" fontAlgn="auto" latinLnBrk="0" hangingPunct="1">
                <a:lnSpc>
                  <a:spcPct val="90000"/>
                </a:lnSpc>
                <a:spcBef>
                  <a:spcPts val="588"/>
                </a:spcBef>
                <a:spcAft>
                  <a:spcPts val="588"/>
                </a:spcAft>
                <a:buClrTx/>
                <a:buSzPct val="90000"/>
                <a:buFontTx/>
                <a:buNone/>
                <a:tabLst/>
                <a:defRPr/>
              </a:pPr>
              <a:r>
                <a:rPr kumimoji="0" lang="en-US" sz="2000" b="0" i="0" u="none" strike="noStrike" kern="0" cap="none" spc="0" normalizeH="0" baseline="0" noProof="0" dirty="0">
                  <a:ln>
                    <a:noFill/>
                  </a:ln>
                  <a:solidFill>
                    <a:srgbClr val="000000"/>
                  </a:solidFill>
                  <a:effectLst/>
                  <a:uLnTx/>
                  <a:uFillTx/>
                  <a:latin typeface="Segoe UI Semibold"/>
                  <a:ea typeface="+mn-ea"/>
                  <a:cs typeface="Segoe UI Light" panose="020B0502040204020203" pitchFamily="34" charset="0"/>
                </a:rPr>
                <a:t>Create Azure Sentinel instance</a:t>
              </a:r>
            </a:p>
          </p:txBody>
        </p:sp>
        <p:grpSp>
          <p:nvGrpSpPr>
            <p:cNvPr id="44" name="Group 43">
              <a:extLst>
                <a:ext uri="{FF2B5EF4-FFF2-40B4-BE49-F238E27FC236}">
                  <a16:creationId xmlns:a16="http://schemas.microsoft.com/office/drawing/2014/main" id="{9DECE39C-B393-4E87-93D9-FE3BB2D5E205}"/>
                </a:ext>
              </a:extLst>
            </p:cNvPr>
            <p:cNvGrpSpPr/>
            <p:nvPr/>
          </p:nvGrpSpPr>
          <p:grpSpPr>
            <a:xfrm>
              <a:off x="5422660" y="2017713"/>
              <a:ext cx="1346680" cy="1346674"/>
              <a:chOff x="5269419" y="1849333"/>
              <a:chExt cx="1525681" cy="1525675"/>
            </a:xfrm>
          </p:grpSpPr>
          <p:sp>
            <p:nvSpPr>
              <p:cNvPr id="30" name="Oval 29">
                <a:extLst>
                  <a:ext uri="{FF2B5EF4-FFF2-40B4-BE49-F238E27FC236}">
                    <a16:creationId xmlns:a16="http://schemas.microsoft.com/office/drawing/2014/main" id="{15ED5351-5800-46D8-BF6D-2D6CDB1AC940}"/>
                  </a:ext>
                </a:extLst>
              </p:cNvPr>
              <p:cNvSpPr/>
              <p:nvPr/>
            </p:nvSpPr>
            <p:spPr bwMode="auto">
              <a:xfrm>
                <a:off x="5269419" y="1849333"/>
                <a:ext cx="1525681" cy="1525675"/>
              </a:xfrm>
              <a:prstGeom prst="ellipse">
                <a:avLst/>
              </a:prstGeom>
              <a:solidFill>
                <a:schemeClr val="bg1"/>
              </a:solidFill>
              <a:ln>
                <a:noFill/>
              </a:ln>
              <a:effectLst>
                <a:outerShdw blurRad="254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1" name="Graphic 10">
                <a:extLst>
                  <a:ext uri="{FF2B5EF4-FFF2-40B4-BE49-F238E27FC236}">
                    <a16:creationId xmlns:a16="http://schemas.microsoft.com/office/drawing/2014/main" id="{74EE0559-1D47-4C6C-9C32-2C5D4C05E6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80049" y="2164539"/>
                <a:ext cx="904422" cy="904422"/>
              </a:xfrm>
              <a:prstGeom prst="rect">
                <a:avLst/>
              </a:prstGeom>
            </p:spPr>
          </p:pic>
        </p:grpSp>
      </p:grpSp>
      <p:grpSp>
        <p:nvGrpSpPr>
          <p:cNvPr id="6" name="Group 5">
            <a:extLst>
              <a:ext uri="{FF2B5EF4-FFF2-40B4-BE49-F238E27FC236}">
                <a16:creationId xmlns:a16="http://schemas.microsoft.com/office/drawing/2014/main" id="{A87F0FA3-D732-4804-84CE-B68B7A3175DC}"/>
              </a:ext>
            </a:extLst>
          </p:cNvPr>
          <p:cNvGrpSpPr/>
          <p:nvPr/>
        </p:nvGrpSpPr>
        <p:grpSpPr>
          <a:xfrm>
            <a:off x="8403953" y="2017713"/>
            <a:ext cx="2512663" cy="2241634"/>
            <a:chOff x="8403953" y="2017713"/>
            <a:chExt cx="2512663" cy="2241634"/>
          </a:xfrm>
        </p:grpSpPr>
        <p:sp>
          <p:nvSpPr>
            <p:cNvPr id="10" name="Rectangle 9">
              <a:extLst>
                <a:ext uri="{FF2B5EF4-FFF2-40B4-BE49-F238E27FC236}">
                  <a16:creationId xmlns:a16="http://schemas.microsoft.com/office/drawing/2014/main" id="{C341F63D-D951-4B1A-90CF-8F17C013695B}"/>
                </a:ext>
              </a:extLst>
            </p:cNvPr>
            <p:cNvSpPr/>
            <p:nvPr/>
          </p:nvSpPr>
          <p:spPr bwMode="auto">
            <a:xfrm>
              <a:off x="8403953" y="3524314"/>
              <a:ext cx="2512663" cy="7350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42" rIns="89630" bIns="89642" numCol="1" spcCol="0" rtlCol="0" fromWordArt="0" anchor="t" anchorCtr="0" forceAA="0" compatLnSpc="1">
              <a:prstTxWarp prst="textNoShape">
                <a:avLst/>
              </a:prstTxWarp>
              <a:spAutoFit/>
            </a:bodyPr>
            <a:lstStyle/>
            <a:p>
              <a:pPr marL="0" marR="0" lvl="1" indent="0" algn="ctr" defTabSz="913698" rtl="0" eaLnBrk="1" fontAlgn="auto" latinLnBrk="0" hangingPunct="1">
                <a:lnSpc>
                  <a:spcPct val="90000"/>
                </a:lnSpc>
                <a:spcBef>
                  <a:spcPts val="588"/>
                </a:spcBef>
                <a:spcAft>
                  <a:spcPts val="588"/>
                </a:spcAft>
                <a:buClrTx/>
                <a:buSzPct val="90000"/>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Light" panose="020B0502040204020203" pitchFamily="34" charset="0"/>
                </a:rPr>
                <a:t>Connect </a:t>
              </a:r>
              <a:br>
                <a:rPr kumimoji="0" lang="en-US" sz="2000" b="0" i="0" u="none" strike="noStrike" kern="0" cap="none" spc="0" normalizeH="0" baseline="0" noProof="0">
                  <a:ln>
                    <a:noFill/>
                  </a:ln>
                  <a:solidFill>
                    <a:srgbClr val="000000"/>
                  </a:solidFill>
                  <a:effectLst/>
                  <a:uLnTx/>
                  <a:uFillTx/>
                  <a:latin typeface="Segoe UI Semibold"/>
                  <a:ea typeface="+mn-ea"/>
                  <a:cs typeface="Segoe UI Light" panose="020B0502040204020203" pitchFamily="34" charset="0"/>
                </a:rPr>
              </a:br>
              <a:r>
                <a:rPr kumimoji="0" lang="en-US" sz="2000" b="0" i="0" u="none" strike="noStrike" kern="0" cap="none" spc="0" normalizeH="0" baseline="0" noProof="0">
                  <a:ln>
                    <a:noFill/>
                  </a:ln>
                  <a:solidFill>
                    <a:srgbClr val="000000"/>
                  </a:solidFill>
                  <a:effectLst/>
                  <a:uLnTx/>
                  <a:uFillTx/>
                  <a:latin typeface="Segoe UI Semibold"/>
                  <a:ea typeface="+mn-ea"/>
                  <a:cs typeface="Segoe UI Light" panose="020B0502040204020203" pitchFamily="34" charset="0"/>
                </a:rPr>
                <a:t>data sources</a:t>
              </a:r>
            </a:p>
          </p:txBody>
        </p:sp>
        <p:grpSp>
          <p:nvGrpSpPr>
            <p:cNvPr id="45" name="Group 44">
              <a:extLst>
                <a:ext uri="{FF2B5EF4-FFF2-40B4-BE49-F238E27FC236}">
                  <a16:creationId xmlns:a16="http://schemas.microsoft.com/office/drawing/2014/main" id="{C7FD0EC7-E3E5-49C0-A797-85B8609D9D37}"/>
                </a:ext>
              </a:extLst>
            </p:cNvPr>
            <p:cNvGrpSpPr/>
            <p:nvPr/>
          </p:nvGrpSpPr>
          <p:grpSpPr>
            <a:xfrm>
              <a:off x="8986946" y="2017713"/>
              <a:ext cx="1346680" cy="1346674"/>
              <a:chOff x="8627602" y="1849333"/>
              <a:chExt cx="1525681" cy="1525675"/>
            </a:xfrm>
          </p:grpSpPr>
          <p:sp>
            <p:nvSpPr>
              <p:cNvPr id="31" name="Oval 30">
                <a:extLst>
                  <a:ext uri="{FF2B5EF4-FFF2-40B4-BE49-F238E27FC236}">
                    <a16:creationId xmlns:a16="http://schemas.microsoft.com/office/drawing/2014/main" id="{00E42CAC-9390-4844-ADEE-1A736D2D1B15}"/>
                  </a:ext>
                </a:extLst>
              </p:cNvPr>
              <p:cNvSpPr/>
              <p:nvPr/>
            </p:nvSpPr>
            <p:spPr bwMode="auto">
              <a:xfrm>
                <a:off x="8627602" y="1849333"/>
                <a:ext cx="1525681" cy="1525675"/>
              </a:xfrm>
              <a:prstGeom prst="ellipse">
                <a:avLst/>
              </a:prstGeom>
              <a:solidFill>
                <a:schemeClr val="bg1"/>
              </a:solidFill>
              <a:ln>
                <a:noFill/>
              </a:ln>
              <a:effectLst>
                <a:outerShdw blurRad="254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 name="Graphic 12">
                <a:extLst>
                  <a:ext uri="{FF2B5EF4-FFF2-40B4-BE49-F238E27FC236}">
                    <a16:creationId xmlns:a16="http://schemas.microsoft.com/office/drawing/2014/main" id="{370A478A-683B-4D41-A824-4204AE628E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42811" y="2164540"/>
                <a:ext cx="895262" cy="895262"/>
              </a:xfrm>
              <a:prstGeom prst="rect">
                <a:avLst/>
              </a:prstGeom>
            </p:spPr>
          </p:pic>
        </p:grpSp>
      </p:grpSp>
      <p:grpSp>
        <p:nvGrpSpPr>
          <p:cNvPr id="4" name="Group 3">
            <a:extLst>
              <a:ext uri="{FF2B5EF4-FFF2-40B4-BE49-F238E27FC236}">
                <a16:creationId xmlns:a16="http://schemas.microsoft.com/office/drawing/2014/main" id="{1E418E65-6721-42A2-B4AA-22BC4DB3B230}"/>
              </a:ext>
            </a:extLst>
          </p:cNvPr>
          <p:cNvGrpSpPr/>
          <p:nvPr/>
        </p:nvGrpSpPr>
        <p:grpSpPr>
          <a:xfrm>
            <a:off x="895148" y="2017713"/>
            <a:ext cx="3273131" cy="2241634"/>
            <a:chOff x="895148" y="2017713"/>
            <a:chExt cx="3273131" cy="2241634"/>
          </a:xfrm>
        </p:grpSpPr>
        <p:sp>
          <p:nvSpPr>
            <p:cNvPr id="27" name="Rectangle 26">
              <a:extLst>
                <a:ext uri="{FF2B5EF4-FFF2-40B4-BE49-F238E27FC236}">
                  <a16:creationId xmlns:a16="http://schemas.microsoft.com/office/drawing/2014/main" id="{9B03D4DE-63E5-40B1-B490-A0AFCFBCE697}"/>
                </a:ext>
              </a:extLst>
            </p:cNvPr>
            <p:cNvSpPr/>
            <p:nvPr/>
          </p:nvSpPr>
          <p:spPr bwMode="auto">
            <a:xfrm>
              <a:off x="895148" y="3524314"/>
              <a:ext cx="3273131" cy="7350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42" rIns="89630" bIns="89642" numCol="1" spcCol="0" rtlCol="0" fromWordArt="0" anchor="t" anchorCtr="0" forceAA="0" compatLnSpc="1">
              <a:prstTxWarp prst="textNoShape">
                <a:avLst/>
              </a:prstTxWarp>
              <a:spAutoFit/>
            </a:bodyPr>
            <a:lstStyle/>
            <a:p>
              <a:pPr marL="0" marR="0" lvl="1" indent="0" algn="ctr" defTabSz="913698" rtl="0" eaLnBrk="1" fontAlgn="auto" latinLnBrk="0" hangingPunct="1">
                <a:lnSpc>
                  <a:spcPct val="90000"/>
                </a:lnSpc>
                <a:spcBef>
                  <a:spcPts val="588"/>
                </a:spcBef>
                <a:spcAft>
                  <a:spcPts val="588"/>
                </a:spcAft>
                <a:buClrTx/>
                <a:buSzPct val="90000"/>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Light" panose="020B0502040204020203" pitchFamily="34" charset="0"/>
                </a:rPr>
                <a:t>Start </a:t>
              </a:r>
              <a:br>
                <a:rPr kumimoji="0" lang="en-US" sz="2000" b="0" i="0" u="none" strike="noStrike" kern="0" cap="none" spc="0" normalizeH="0" baseline="0" noProof="0">
                  <a:ln>
                    <a:noFill/>
                  </a:ln>
                  <a:solidFill>
                    <a:srgbClr val="000000"/>
                  </a:solidFill>
                  <a:effectLst/>
                  <a:uLnTx/>
                  <a:uFillTx/>
                  <a:latin typeface="Segoe UI Semibold"/>
                  <a:ea typeface="+mn-ea"/>
                  <a:cs typeface="Segoe UI Light" panose="020B0502040204020203" pitchFamily="34" charset="0"/>
                </a:rPr>
              </a:br>
              <a:r>
                <a:rPr kumimoji="0" lang="en-US" sz="2000" b="0" i="0" u="none" strike="noStrike" kern="0" cap="none" spc="0" normalizeH="0" baseline="0" noProof="0">
                  <a:ln>
                    <a:noFill/>
                  </a:ln>
                  <a:solidFill>
                    <a:srgbClr val="000000"/>
                  </a:solidFill>
                  <a:effectLst/>
                  <a:uLnTx/>
                  <a:uFillTx/>
                  <a:latin typeface="Segoe UI Semibold"/>
                  <a:ea typeface="+mn-ea"/>
                  <a:cs typeface="Segoe UI Light" panose="020B0502040204020203" pitchFamily="34" charset="0"/>
                </a:rPr>
                <a:t>Microsoft Azure trial </a:t>
              </a:r>
            </a:p>
          </p:txBody>
        </p:sp>
        <p:grpSp>
          <p:nvGrpSpPr>
            <p:cNvPr id="43" name="Group 42">
              <a:extLst>
                <a:ext uri="{FF2B5EF4-FFF2-40B4-BE49-F238E27FC236}">
                  <a16:creationId xmlns:a16="http://schemas.microsoft.com/office/drawing/2014/main" id="{62B014FF-BAED-419C-A700-E9E78E75BF68}"/>
                </a:ext>
              </a:extLst>
            </p:cNvPr>
            <p:cNvGrpSpPr/>
            <p:nvPr/>
          </p:nvGrpSpPr>
          <p:grpSpPr>
            <a:xfrm>
              <a:off x="1858374" y="2017713"/>
              <a:ext cx="1346680" cy="1346674"/>
              <a:chOff x="1974978" y="1849333"/>
              <a:chExt cx="1525681" cy="1525675"/>
            </a:xfrm>
          </p:grpSpPr>
          <p:sp>
            <p:nvSpPr>
              <p:cNvPr id="24" name="Oval 23">
                <a:extLst>
                  <a:ext uri="{FF2B5EF4-FFF2-40B4-BE49-F238E27FC236}">
                    <a16:creationId xmlns:a16="http://schemas.microsoft.com/office/drawing/2014/main" id="{E1FC37D9-69EC-4E49-8217-401C516827FD}"/>
                  </a:ext>
                </a:extLst>
              </p:cNvPr>
              <p:cNvSpPr/>
              <p:nvPr/>
            </p:nvSpPr>
            <p:spPr bwMode="auto">
              <a:xfrm>
                <a:off x="1974978" y="1849333"/>
                <a:ext cx="1525681" cy="1525675"/>
              </a:xfrm>
              <a:prstGeom prst="ellipse">
                <a:avLst/>
              </a:prstGeom>
              <a:solidFill>
                <a:schemeClr val="bg1"/>
              </a:solidFill>
              <a:ln>
                <a:noFill/>
              </a:ln>
              <a:effectLst>
                <a:outerShdw blurRad="254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 name="Freeform: Shape 21">
                <a:extLst>
                  <a:ext uri="{FF2B5EF4-FFF2-40B4-BE49-F238E27FC236}">
                    <a16:creationId xmlns:a16="http://schemas.microsoft.com/office/drawing/2014/main" id="{4F53107D-5363-4307-ADCB-E79F17AB47F0}"/>
                  </a:ext>
                </a:extLst>
              </p:cNvPr>
              <p:cNvSpPr/>
              <p:nvPr/>
            </p:nvSpPr>
            <p:spPr>
              <a:xfrm>
                <a:off x="2278095" y="2261805"/>
                <a:ext cx="919446" cy="649766"/>
              </a:xfrm>
              <a:custGeom>
                <a:avLst/>
                <a:gdLst>
                  <a:gd name="connsiteX0" fmla="*/ 1663250 w 1663250"/>
                  <a:gd name="connsiteY0" fmla="*/ 808868 h 1175409"/>
                  <a:gd name="connsiteX1" fmla="*/ 1338236 w 1663250"/>
                  <a:gd name="connsiteY1" fmla="*/ 449590 h 1175409"/>
                  <a:gd name="connsiteX2" fmla="*/ 853652 w 1663250"/>
                  <a:gd name="connsiteY2" fmla="*/ 248 h 1175409"/>
                  <a:gd name="connsiteX3" fmla="*/ 391583 w 1663250"/>
                  <a:gd name="connsiteY3" fmla="*/ 313515 h 1175409"/>
                  <a:gd name="connsiteX4" fmla="*/ 0 w 1663250"/>
                  <a:gd name="connsiteY4" fmla="*/ 743277 h 1175409"/>
                  <a:gd name="connsiteX5" fmla="*/ 467942 w 1663250"/>
                  <a:gd name="connsiteY5" fmla="*/ 1174998 h 1175409"/>
                  <a:gd name="connsiteX6" fmla="*/ 1267751 w 1663250"/>
                  <a:gd name="connsiteY6" fmla="*/ 1174998 h 1175409"/>
                  <a:gd name="connsiteX7" fmla="*/ 1287330 w 1663250"/>
                  <a:gd name="connsiteY7" fmla="*/ 1174998 h 1175409"/>
                  <a:gd name="connsiteX8" fmla="*/ 1663250 w 1663250"/>
                  <a:gd name="connsiteY8" fmla="*/ 808868 h 117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3250" h="1175409">
                    <a:moveTo>
                      <a:pt x="1663250" y="808868"/>
                    </a:moveTo>
                    <a:cubicBezTo>
                      <a:pt x="1657621" y="625634"/>
                      <a:pt x="1519989" y="473498"/>
                      <a:pt x="1338236" y="449590"/>
                    </a:cubicBezTo>
                    <a:cubicBezTo>
                      <a:pt x="1327105" y="192338"/>
                      <a:pt x="1111010" y="-8039"/>
                      <a:pt x="853652" y="248"/>
                    </a:cubicBezTo>
                    <a:cubicBezTo>
                      <a:pt x="648823" y="-3742"/>
                      <a:pt x="463704" y="121761"/>
                      <a:pt x="391583" y="313515"/>
                    </a:cubicBezTo>
                    <a:cubicBezTo>
                      <a:pt x="172871" y="340480"/>
                      <a:pt x="6559" y="523007"/>
                      <a:pt x="0" y="743277"/>
                    </a:cubicBezTo>
                    <a:cubicBezTo>
                      <a:pt x="11123" y="991189"/>
                      <a:pt x="219935" y="1183838"/>
                      <a:pt x="467942" y="1174998"/>
                    </a:cubicBezTo>
                    <a:lnTo>
                      <a:pt x="1267751" y="1174998"/>
                    </a:lnTo>
                    <a:cubicBezTo>
                      <a:pt x="1274271" y="1175546"/>
                      <a:pt x="1280810" y="1175546"/>
                      <a:pt x="1287330" y="1174998"/>
                    </a:cubicBezTo>
                    <a:cubicBezTo>
                      <a:pt x="1490552" y="1173539"/>
                      <a:pt x="1656427" y="1011982"/>
                      <a:pt x="1663250" y="808868"/>
                    </a:cubicBezTo>
                    <a:close/>
                  </a:path>
                </a:pathLst>
              </a:custGeom>
              <a:gradFill>
                <a:gsLst>
                  <a:gs pos="0">
                    <a:srgbClr val="5B9FEE"/>
                  </a:gs>
                  <a:gs pos="100000">
                    <a:srgbClr val="077BD6"/>
                  </a:gs>
                </a:gsLst>
                <a:lin ang="5400000" scaled="1"/>
              </a:gradFill>
              <a:ln w="9789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154819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ppt_x"/>
                                          </p:val>
                                        </p:tav>
                                        <p:tav tm="100000">
                                          <p:val>
                                            <p:strVal val="#ppt_x"/>
                                          </p:val>
                                        </p:tav>
                                      </p:tavLst>
                                    </p:anim>
                                    <p:anim calcmode="lin" valueType="num">
                                      <p:cBhvr additive="base">
                                        <p:cTn id="12" dur="75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250"/>
                            </p:stCondLst>
                            <p:childTnLst>
                              <p:par>
                                <p:cTn id="18" presetID="2" presetClass="entr" presetSubtype="4" decel="98667"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750" fill="hold"/>
                                        <p:tgtEl>
                                          <p:spTgt spid="3"/>
                                        </p:tgtEl>
                                        <p:attrNameLst>
                                          <p:attrName>ppt_x</p:attrName>
                                        </p:attrNameLst>
                                      </p:cBhvr>
                                      <p:tavLst>
                                        <p:tav tm="0">
                                          <p:val>
                                            <p:strVal val="#ppt_x"/>
                                          </p:val>
                                        </p:tav>
                                        <p:tav tm="100000">
                                          <p:val>
                                            <p:strVal val="#ppt_x"/>
                                          </p:val>
                                        </p:tav>
                                      </p:tavLst>
                                    </p:anim>
                                    <p:anim calcmode="lin" valueType="num">
                                      <p:cBhvr additive="base">
                                        <p:cTn id="21"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DA147-16CC-485F-8A33-4B15E29E0457}"/>
              </a:ext>
            </a:extLst>
          </p:cNvPr>
          <p:cNvSpPr>
            <a:spLocks noGrp="1"/>
          </p:cNvSpPr>
          <p:nvPr>
            <p:ph type="title"/>
          </p:nvPr>
        </p:nvSpPr>
        <p:spPr>
          <a:xfrm>
            <a:off x="5915433" y="457200"/>
            <a:ext cx="5691349" cy="861774"/>
          </a:xfrm>
        </p:spPr>
        <p:txBody>
          <a:bodyPr/>
          <a:lstStyle/>
          <a:p>
            <a:r>
              <a:rPr lang="en-US" dirty="0"/>
              <a:t>Please evaluate this session</a:t>
            </a:r>
            <a:br>
              <a:rPr lang="en-US" dirty="0"/>
            </a:br>
            <a:r>
              <a:rPr lang="en-US" sz="2000" spc="0" dirty="0"/>
              <a:t>Your feedback is important to us!</a:t>
            </a:r>
          </a:p>
        </p:txBody>
      </p:sp>
      <p:sp>
        <p:nvSpPr>
          <p:cNvPr id="6" name="TextBox 5">
            <a:extLst>
              <a:ext uri="{FF2B5EF4-FFF2-40B4-BE49-F238E27FC236}">
                <a16:creationId xmlns:a16="http://schemas.microsoft.com/office/drawing/2014/main" id="{46D58CA2-6422-4E7A-BB92-6A3B521D92EA}"/>
              </a:ext>
            </a:extLst>
          </p:cNvPr>
          <p:cNvSpPr txBox="1"/>
          <p:nvPr/>
        </p:nvSpPr>
        <p:spPr>
          <a:xfrm>
            <a:off x="5915433" y="2017713"/>
            <a:ext cx="5843580" cy="3005951"/>
          </a:xfrm>
          <a:prstGeom prst="rect">
            <a:avLst/>
          </a:prstGeom>
          <a:noFill/>
        </p:spPr>
        <p:txBody>
          <a:bodyPr wrap="square" lIns="0" tIns="0" rIns="0" bIns="0" rtlCol="0">
            <a:spAutoFit/>
          </a:bodyPr>
          <a:lstStyle/>
          <a:p>
            <a:pPr marL="0" marR="0" lvl="0" indent="0" algn="l" defTabSz="932742" rtl="0" eaLnBrk="1" fontAlgn="auto" latinLnBrk="0" hangingPunct="1">
              <a:lnSpc>
                <a:spcPct val="95000"/>
              </a:lnSpc>
              <a:spcBef>
                <a:spcPct val="20000"/>
              </a:spcBef>
              <a:spcAft>
                <a:spcPts val="0"/>
              </a:spcAft>
              <a:buClrTx/>
              <a:buSzPct val="90000"/>
              <a:buFontTx/>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Please evaluate this session through </a:t>
            </a:r>
            <a:r>
              <a:rPr kumimoji="0" lang="en-US" sz="2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MyEvaluations</a:t>
            </a: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on the mobile app or website.</a:t>
            </a:r>
          </a:p>
          <a:p>
            <a:pPr marL="0" marR="0" lvl="0" indent="0" algn="l" defTabSz="932742" rtl="0" eaLnBrk="1" fontAlgn="auto" latinLnBrk="0" hangingPunct="1">
              <a:lnSpc>
                <a:spcPct val="95000"/>
              </a:lnSpc>
              <a:spcBef>
                <a:spcPts val="960"/>
              </a:spcBef>
              <a:spcAft>
                <a:spcPts val="0"/>
              </a:spcAft>
              <a:buClrTx/>
              <a:buSzPct val="90000"/>
              <a:buFontTx/>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Download the app:</a:t>
            </a:r>
            <a:b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br>
            <a:r>
              <a:rPr kumimoji="0" lang="en-US" sz="1765" b="0" i="0" u="sng" strike="noStrike" kern="1200" cap="none" spc="0" normalizeH="0" baseline="0" noProof="0" dirty="0">
                <a:ln>
                  <a:noFill/>
                </a:ln>
                <a:solidFill>
                  <a:srgbClr val="000000"/>
                </a:solidFill>
                <a:effectLst/>
                <a:uLnTx/>
                <a:uFillTx/>
                <a:latin typeface="Segoe UI"/>
                <a:ea typeface="+mn-ea"/>
                <a:cs typeface="+mn-cs"/>
                <a:hlinkClick r:id="rId2"/>
              </a:rPr>
              <a:t>https://aka.ms/ignite.mobileapp</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95000"/>
              </a:lnSpc>
              <a:spcBef>
                <a:spcPts val="960"/>
              </a:spcBef>
              <a:spcAft>
                <a:spcPts val="0"/>
              </a:spcAft>
              <a:buClrTx/>
              <a:buSzPct val="90000"/>
              <a:buFontTx/>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Go to the website:</a:t>
            </a:r>
            <a:b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br>
            <a:r>
              <a:rPr kumimoji="0" lang="en-US" sz="1765" b="0" i="0" u="sng" strike="noStrike" kern="1200" cap="none" spc="0" normalizeH="0" baseline="0" noProof="0" dirty="0">
                <a:ln>
                  <a:noFill/>
                </a:ln>
                <a:solidFill>
                  <a:srgbClr val="000000"/>
                </a:solidFill>
                <a:effectLst/>
                <a:uLnTx/>
                <a:uFillTx/>
                <a:latin typeface="Segoe UI"/>
                <a:ea typeface="+mn-ea"/>
                <a:cs typeface="+mn-cs"/>
                <a:hlinkClick r:id="rId3"/>
              </a:rPr>
              <a:t>https://myignite.techcommunity.microsoft.com/evaluations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95000"/>
              </a:lnSpc>
              <a:spcBef>
                <a:spcPts val="960"/>
              </a:spcBef>
              <a:spcAft>
                <a:spcPts val="0"/>
              </a:spcAft>
              <a:buClrTx/>
              <a:buSzPct val="90000"/>
              <a:buFontTx/>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pic>
        <p:nvPicPr>
          <p:cNvPr id="11" name="Picture 10" descr="Woman holds a phone with an open Microsoft Ignite App">
            <a:extLst>
              <a:ext uri="{FF2B5EF4-FFF2-40B4-BE49-F238E27FC236}">
                <a16:creationId xmlns:a16="http://schemas.microsoft.com/office/drawing/2014/main" id="{D3D6A862-1C02-4CC0-8137-28AF45758EB5}"/>
              </a:ext>
            </a:extLst>
          </p:cNvPr>
          <p:cNvPicPr>
            <a:picLocks noChangeAspect="1"/>
          </p:cNvPicPr>
          <p:nvPr/>
        </p:nvPicPr>
        <p:blipFill rotWithShape="1">
          <a:blip r:embed="rId4"/>
          <a:srcRect l="10614" r="4207"/>
          <a:stretch/>
        </p:blipFill>
        <p:spPr>
          <a:xfrm>
            <a:off x="0" y="0"/>
            <a:ext cx="5342119" cy="6858000"/>
          </a:xfrm>
          <a:prstGeom prst="rect">
            <a:avLst/>
          </a:prstGeom>
        </p:spPr>
      </p:pic>
    </p:spTree>
    <p:extLst>
      <p:ext uri="{BB962C8B-B14F-4D97-AF65-F5344CB8AC3E}">
        <p14:creationId xmlns:p14="http://schemas.microsoft.com/office/powerpoint/2010/main" val="737796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200"/>
                                  </p:stCondLst>
                                  <p:childTnLst>
                                    <p:animMotion origin="layout" path="M 1.38778E-17 -3.7037E-6 L 1.38778E-17 0.01505 " pathEditMode="relative" rAng="0" ptsTypes="AA">
                                      <p:cBhvr>
                                        <p:cTn id="9" dur="500" spd="-100000" fill="hold"/>
                                        <p:tgtEl>
                                          <p:spTgt spid="2"/>
                                        </p:tgtEl>
                                        <p:attrNameLst>
                                          <p:attrName>ppt_x</p:attrName>
                                          <p:attrName>ppt_y</p:attrName>
                                        </p:attrNameLst>
                                      </p:cBhvr>
                                      <p:rCtr x="0" y="741"/>
                                    </p:animMotion>
                                  </p:childTnLst>
                                </p:cTn>
                              </p:par>
                              <p:par>
                                <p:cTn id="10" presetID="10" presetClass="entr" presetSubtype="0"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35" presetClass="path" presetSubtype="0" decel="100000" fill="hold" grpId="1" nodeType="withEffect">
                                  <p:stCondLst>
                                    <p:cond delay="200"/>
                                  </p:stCondLst>
                                  <p:childTnLst>
                                    <p:animMotion origin="layout" path="M 2.77556E-17 -1.48148E-6 L 0.00768 -1.48148E-6 " pathEditMode="relative" rAng="0" ptsTypes="AA">
                                      <p:cBhvr>
                                        <p:cTn id="14" dur="500" spd="-100000" fill="hold"/>
                                        <p:tgtEl>
                                          <p:spTgt spid="6"/>
                                        </p:tgtEl>
                                        <p:attrNameLst>
                                          <p:attrName>ppt_x</p:attrName>
                                          <p:attrName>ppt_y</p:attrName>
                                        </p:attrNameLst>
                                      </p:cBhvr>
                                      <p:rCtr x="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4A66-199D-4B86-B566-17F195950928}"/>
              </a:ext>
            </a:extLst>
          </p:cNvPr>
          <p:cNvSpPr txBox="1">
            <a:spLocks/>
          </p:cNvSpPr>
          <p:nvPr/>
        </p:nvSpPr>
        <p:spPr>
          <a:xfrm>
            <a:off x="700309" y="890202"/>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b="1" dirty="0"/>
              <a:t>Microsoft Ignite The Tour:</a:t>
            </a:r>
          </a:p>
          <a:p>
            <a:r>
              <a:rPr lang="en-GB" b="1" dirty="0"/>
              <a:t>Free Certification Exam Offer</a:t>
            </a:r>
          </a:p>
        </p:txBody>
      </p:sp>
      <p:pic>
        <p:nvPicPr>
          <p:cNvPr id="1026" name="Picture 2" descr="Free certification exam offer banner">
            <a:extLst>
              <a:ext uri="{FF2B5EF4-FFF2-40B4-BE49-F238E27FC236}">
                <a16:creationId xmlns:a16="http://schemas.microsoft.com/office/drawing/2014/main" id="{EC1C56E4-7449-4FA8-A29F-7E57DEB3F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294" y="2414096"/>
            <a:ext cx="8394182" cy="19653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7A5D701-A2A4-41B5-9F25-C9BFD643A2D4}"/>
              </a:ext>
            </a:extLst>
          </p:cNvPr>
          <p:cNvSpPr/>
          <p:nvPr/>
        </p:nvSpPr>
        <p:spPr>
          <a:xfrm>
            <a:off x="755294" y="4583755"/>
            <a:ext cx="10606263" cy="1015663"/>
          </a:xfrm>
          <a:prstGeom prst="rect">
            <a:avLst/>
          </a:prstGeom>
        </p:spPr>
        <p:txBody>
          <a:bodyPr wrap="square">
            <a:spAutoFit/>
          </a:bodyPr>
          <a:lstStyle/>
          <a:p>
            <a:pPr algn="ctr"/>
            <a:r>
              <a:rPr lang="en-AU" sz="6000" b="1" dirty="0">
                <a:solidFill>
                  <a:srgbClr val="0070C0"/>
                </a:solidFill>
              </a:rPr>
              <a:t>https://aka.ms/Freeexam</a:t>
            </a:r>
          </a:p>
        </p:txBody>
      </p:sp>
      <p:pic>
        <p:nvPicPr>
          <p:cNvPr id="1028" name="Picture 4" descr="Scan me!">
            <a:extLst>
              <a:ext uri="{FF2B5EF4-FFF2-40B4-BE49-F238E27FC236}">
                <a16:creationId xmlns:a16="http://schemas.microsoft.com/office/drawing/2014/main" id="{565BD4BC-F637-4F68-8FAB-48EEC9F8A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2294" y="2390990"/>
            <a:ext cx="2006895" cy="2006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0467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43998A-6C7B-4ED8-99B4-51752034658F}"/>
              </a:ext>
            </a:extLst>
          </p:cNvPr>
          <p:cNvSpPr/>
          <p:nvPr/>
        </p:nvSpPr>
        <p:spPr>
          <a:xfrm>
            <a:off x="293687" y="292099"/>
            <a:ext cx="11604625" cy="62722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Content Placeholder 4">
            <a:extLst>
              <a:ext uri="{FF2B5EF4-FFF2-40B4-BE49-F238E27FC236}">
                <a16:creationId xmlns:a16="http://schemas.microsoft.com/office/drawing/2014/main" id="{6408F6BF-BE4D-4416-9E51-58B172486521}"/>
              </a:ext>
            </a:extLst>
          </p:cNvPr>
          <p:cNvSpPr>
            <a:spLocks noGrp="1"/>
          </p:cNvSpPr>
          <p:nvPr>
            <p:ph idx="4294967295"/>
          </p:nvPr>
        </p:nvSpPr>
        <p:spPr>
          <a:xfrm>
            <a:off x="5813425" y="963613"/>
            <a:ext cx="6378575" cy="4930775"/>
          </a:xfrm>
        </p:spPr>
        <p:txBody>
          <a:bodyPr anchor="ctr">
            <a:normAutofit/>
          </a:bodyPr>
          <a:lstStyle/>
          <a:p>
            <a:pPr marL="0" indent="0">
              <a:buNone/>
            </a:pPr>
            <a:r>
              <a:rPr lang="en-US" sz="2400" dirty="0">
                <a:latin typeface="Segoe UI Semibold" panose="020B0702040204020203" pitchFamily="34" charset="0"/>
                <a:cs typeface="Segoe UI Semibold" panose="020B0702040204020203" pitchFamily="34" charset="0"/>
              </a:rPr>
              <a:t>Visit</a:t>
            </a:r>
            <a:r>
              <a:rPr lang="en-US" sz="2000" dirty="0">
                <a:latin typeface="Segoe UI Semibold" panose="020B0702040204020203" pitchFamily="34" charset="0"/>
                <a:cs typeface="Segoe UI Semibold" panose="020B0702040204020203" pitchFamily="34" charset="0"/>
              </a:rPr>
              <a:t> </a:t>
            </a:r>
            <a:r>
              <a:rPr lang="en-US" sz="2400" u="sng" dirty="0">
                <a:latin typeface="Segoe UI Semibold" panose="020B0702040204020203" pitchFamily="34" charset="0"/>
                <a:cs typeface="Segoe UI Semibold" panose="020B0702040204020203" pitchFamily="34" charset="0"/>
              </a:rPr>
              <a:t>aka.ms/MicrosoftIgnite2019/SECI50</a:t>
            </a:r>
          </a:p>
          <a:p>
            <a:pPr marL="0" indent="0">
              <a:buNone/>
            </a:pPr>
            <a:endParaRPr lang="en-US" sz="2400" u="sng" dirty="0">
              <a:latin typeface="Segoe UI Semibold" panose="020B0702040204020203" pitchFamily="34" charset="0"/>
              <a:cs typeface="Segoe UI Semibold" panose="020B0702040204020203" pitchFamily="34" charset="0"/>
            </a:endParaRPr>
          </a:p>
          <a:p>
            <a:pPr>
              <a:buFont typeface="Wingdings" panose="05000000000000000000" pitchFamily="2" charset="2"/>
              <a:buChar char="ü"/>
            </a:pPr>
            <a:r>
              <a:rPr lang="en-US" sz="2000" dirty="0"/>
              <a:t>Download slides and resources</a:t>
            </a:r>
          </a:p>
          <a:p>
            <a:pPr>
              <a:buFont typeface="Wingdings" panose="05000000000000000000" pitchFamily="2" charset="2"/>
              <a:buChar char="ü"/>
            </a:pPr>
            <a:r>
              <a:rPr lang="en-US" sz="2000" dirty="0"/>
              <a:t>Access session recordings in 48 hours</a:t>
            </a:r>
          </a:p>
          <a:p>
            <a:pPr lvl="0">
              <a:buFont typeface="Wingdings" panose="05000000000000000000" pitchFamily="2" charset="2"/>
              <a:buChar char="ü"/>
            </a:pPr>
            <a:r>
              <a:rPr lang="en-US" sz="2000" dirty="0"/>
              <a:t>Ask questions &amp; continue the conversation</a:t>
            </a:r>
          </a:p>
          <a:p>
            <a:endParaRPr lang="en-US" sz="2000" dirty="0"/>
          </a:p>
        </p:txBody>
      </p:sp>
      <p:sp>
        <p:nvSpPr>
          <p:cNvPr id="7" name="Title 3">
            <a:extLst>
              <a:ext uri="{FF2B5EF4-FFF2-40B4-BE49-F238E27FC236}">
                <a16:creationId xmlns:a16="http://schemas.microsoft.com/office/drawing/2014/main" id="{98FD4BE6-D695-4D2D-B1DA-9FD0B2DCB500}"/>
              </a:ext>
            </a:extLst>
          </p:cNvPr>
          <p:cNvSpPr txBox="1">
            <a:spLocks/>
          </p:cNvSpPr>
          <p:nvPr/>
        </p:nvSpPr>
        <p:spPr>
          <a:xfrm>
            <a:off x="1042988" y="2115757"/>
            <a:ext cx="3965575" cy="2200211"/>
          </a:xfrm>
          <a:prstGeom prst="rect">
            <a:avLst/>
          </a:prstGeom>
        </p:spPr>
        <p:txBody>
          <a:bodyPr vert="horz" wrap="square" lIns="0" tIns="0" rIns="0" bIns="0" rtlCol="0" anchor="ctr" anchorCtr="0">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Find this session in Microsoft Tech Community</a:t>
            </a:r>
          </a:p>
        </p:txBody>
      </p:sp>
      <p:cxnSp>
        <p:nvCxnSpPr>
          <p:cNvPr id="8" name="Straight Connector 7">
            <a:extLst>
              <a:ext uri="{FF2B5EF4-FFF2-40B4-BE49-F238E27FC236}">
                <a16:creationId xmlns:a16="http://schemas.microsoft.com/office/drawing/2014/main" id="{42D20EED-E438-4A75-BE91-3201C7BBB7BF}"/>
              </a:ext>
            </a:extLst>
          </p:cNvPr>
          <p:cNvCxnSpPr/>
          <p:nvPr/>
        </p:nvCxnSpPr>
        <p:spPr>
          <a:xfrm>
            <a:off x="5472444" y="2057400"/>
            <a:ext cx="0" cy="2743200"/>
          </a:xfrm>
          <a:prstGeom prst="line">
            <a:avLst/>
          </a:prstGeom>
          <a:solidFill>
            <a:schemeClr val="bg1"/>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66898910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1544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2388D5DD-38B2-4109-A1A8-BD2889301C7F}"/>
              </a:ext>
            </a:extLst>
          </p:cNvPr>
          <p:cNvSpPr/>
          <p:nvPr/>
        </p:nvSpPr>
        <p:spPr bwMode="auto">
          <a:xfrm>
            <a:off x="584199" y="2701354"/>
            <a:ext cx="3553927" cy="3644536"/>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Title 5">
            <a:extLst>
              <a:ext uri="{FF2B5EF4-FFF2-40B4-BE49-F238E27FC236}">
                <a16:creationId xmlns:a16="http://schemas.microsoft.com/office/drawing/2014/main" id="{37AC0235-86BE-4861-920D-C06DAE7A1F5A}"/>
              </a:ext>
            </a:extLst>
          </p:cNvPr>
          <p:cNvSpPr>
            <a:spLocks noGrp="1"/>
          </p:cNvSpPr>
          <p:nvPr>
            <p:ph type="title"/>
          </p:nvPr>
        </p:nvSpPr>
        <p:spPr>
          <a:xfrm>
            <a:off x="584198" y="650557"/>
            <a:ext cx="11060685" cy="923330"/>
          </a:xfrm>
        </p:spPr>
        <p:txBody>
          <a:bodyPr/>
          <a:lstStyle/>
          <a:p>
            <a:r>
              <a:rPr lang="en-US" sz="4000" dirty="0"/>
              <a:t>Introducing Azure Sentinel</a:t>
            </a:r>
            <a:br>
              <a:rPr lang="en-US" dirty="0"/>
            </a:br>
            <a:r>
              <a:rPr lang="en-US" sz="2000" cap="all" dirty="0">
                <a:solidFill>
                  <a:srgbClr val="077BD6"/>
                </a:solidFill>
                <a:latin typeface="+mn-lt"/>
              </a:rPr>
              <a:t>intelligent, cloud-native SIEM</a:t>
            </a:r>
            <a:endParaRPr lang="en-US" cap="all" dirty="0">
              <a:solidFill>
                <a:srgbClr val="077BD6"/>
              </a:solidFill>
              <a:latin typeface="+mn-lt"/>
            </a:endParaRPr>
          </a:p>
        </p:txBody>
      </p:sp>
      <p:sp>
        <p:nvSpPr>
          <p:cNvPr id="62" name="04R">
            <a:extLst>
              <a:ext uri="{FF2B5EF4-FFF2-40B4-BE49-F238E27FC236}">
                <a16:creationId xmlns:a16="http://schemas.microsoft.com/office/drawing/2014/main" id="{0F8F6B51-DF7D-4EED-B7E4-F1BD4F123479}"/>
              </a:ext>
            </a:extLst>
          </p:cNvPr>
          <p:cNvSpPr/>
          <p:nvPr/>
        </p:nvSpPr>
        <p:spPr bwMode="auto">
          <a:xfrm>
            <a:off x="721500" y="2834952"/>
            <a:ext cx="3291840" cy="3353621"/>
          </a:xfrm>
          <a:prstGeom prst="rect">
            <a:avLst/>
          </a:prstGeom>
          <a:solidFill>
            <a:schemeClr val="bg1"/>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502920" rIns="179285" bIns="143428"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w="3175">
                  <a:noFill/>
                </a:ln>
                <a:solidFill>
                  <a:srgbClr val="0078D4"/>
                </a:solidFill>
                <a:effectLst/>
                <a:uLnTx/>
                <a:uFillTx/>
                <a:latin typeface="Segoe UI Semibold"/>
                <a:ea typeface="+mn-ea"/>
                <a:cs typeface="Segoe UI Semilight" panose="020B0402040204020203" pitchFamily="34" charset="0"/>
              </a:rPr>
              <a:t>Delivers instant value to your defenders</a:t>
            </a:r>
          </a:p>
        </p:txBody>
      </p:sp>
      <p:sp>
        <p:nvSpPr>
          <p:cNvPr id="4" name="Oval 3">
            <a:extLst>
              <a:ext uri="{FF2B5EF4-FFF2-40B4-BE49-F238E27FC236}">
                <a16:creationId xmlns:a16="http://schemas.microsoft.com/office/drawing/2014/main" id="{506124F6-B3AB-4AC6-94E1-6F3973D7409C}"/>
              </a:ext>
            </a:extLst>
          </p:cNvPr>
          <p:cNvSpPr/>
          <p:nvPr/>
        </p:nvSpPr>
        <p:spPr bwMode="auto">
          <a:xfrm>
            <a:off x="1963203" y="2346332"/>
            <a:ext cx="808434" cy="808432"/>
          </a:xfrm>
          <a:prstGeom prst="ellipse">
            <a:avLst/>
          </a:prstGeom>
          <a:solidFill>
            <a:schemeClr val="accent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Freeform 13" title="Icon of a cloud">
            <a:extLst>
              <a:ext uri="{FF2B5EF4-FFF2-40B4-BE49-F238E27FC236}">
                <a16:creationId xmlns:a16="http://schemas.microsoft.com/office/drawing/2014/main" id="{8A221252-C7D8-4995-92D6-BAF48654652D}"/>
              </a:ext>
            </a:extLst>
          </p:cNvPr>
          <p:cNvSpPr>
            <a:spLocks noChangeAspect="1"/>
          </p:cNvSpPr>
          <p:nvPr/>
        </p:nvSpPr>
        <p:spPr bwMode="auto">
          <a:xfrm>
            <a:off x="2095800" y="2577069"/>
            <a:ext cx="543240" cy="297999"/>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76434724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04R">
            <a:extLst>
              <a:ext uri="{FF2B5EF4-FFF2-40B4-BE49-F238E27FC236}">
                <a16:creationId xmlns:a16="http://schemas.microsoft.com/office/drawing/2014/main" id="{EF574F17-48F6-450B-BDEB-A5954E3480C1}"/>
              </a:ext>
            </a:extLst>
          </p:cNvPr>
          <p:cNvSpPr/>
          <p:nvPr/>
        </p:nvSpPr>
        <p:spPr bwMode="auto">
          <a:xfrm>
            <a:off x="4450080" y="2834952"/>
            <a:ext cx="3291840" cy="3353621"/>
          </a:xfrm>
          <a:prstGeom prst="rect">
            <a:avLst/>
          </a:prstGeom>
          <a:solidFill>
            <a:schemeClr val="bg1"/>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502920" rIns="179285" bIns="143428"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a:ln w="3175">
                  <a:noFill/>
                </a:ln>
                <a:solidFill>
                  <a:srgbClr val="0078D4"/>
                </a:solidFill>
                <a:effectLst/>
                <a:uLnTx/>
                <a:uFillTx/>
                <a:latin typeface="Segoe UI Semibold"/>
                <a:ea typeface="+mn-ea"/>
                <a:cs typeface="Segoe UI Semilight" panose="020B0402040204020203" pitchFamily="34" charset="0"/>
              </a:rPr>
              <a:t>Scales to support your growing digital estate</a:t>
            </a:r>
            <a:endParaRPr kumimoji="0" lang="en-US" sz="1900" b="0" i="0" u="none" strike="noStrike" kern="1200" cap="none" spc="0" normalizeH="0" baseline="0" noProof="0" dirty="0">
              <a:ln w="3175">
                <a:noFill/>
              </a:ln>
              <a:solidFill>
                <a:srgbClr val="0078D4"/>
              </a:solidFill>
              <a:effectLst/>
              <a:uLnTx/>
              <a:uFillTx/>
              <a:latin typeface="Segoe UI Semibold"/>
              <a:ea typeface="+mn-ea"/>
              <a:cs typeface="Segoe UI Semilight" panose="020B0402040204020203" pitchFamily="34" charset="0"/>
            </a:endParaRPr>
          </a:p>
        </p:txBody>
      </p:sp>
      <p:sp>
        <p:nvSpPr>
          <p:cNvPr id="66" name="Rectangle 65">
            <a:extLst>
              <a:ext uri="{FF2B5EF4-FFF2-40B4-BE49-F238E27FC236}">
                <a16:creationId xmlns:a16="http://schemas.microsoft.com/office/drawing/2014/main" id="{2388D5DD-38B2-4109-A1A8-BD2889301C7F}"/>
              </a:ext>
            </a:extLst>
          </p:cNvPr>
          <p:cNvSpPr/>
          <p:nvPr/>
        </p:nvSpPr>
        <p:spPr bwMode="auto">
          <a:xfrm>
            <a:off x="584199" y="2701354"/>
            <a:ext cx="3553927" cy="3644536"/>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7" name="Rectangle 66">
            <a:extLst>
              <a:ext uri="{FF2B5EF4-FFF2-40B4-BE49-F238E27FC236}">
                <a16:creationId xmlns:a16="http://schemas.microsoft.com/office/drawing/2014/main" id="{27F2C2BF-1A09-4E0F-A647-2CC14178D34F}"/>
              </a:ext>
            </a:extLst>
          </p:cNvPr>
          <p:cNvSpPr/>
          <p:nvPr/>
        </p:nvSpPr>
        <p:spPr bwMode="auto">
          <a:xfrm>
            <a:off x="4318527" y="2701354"/>
            <a:ext cx="3553927" cy="3644536"/>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Title 5">
            <a:extLst>
              <a:ext uri="{FF2B5EF4-FFF2-40B4-BE49-F238E27FC236}">
                <a16:creationId xmlns:a16="http://schemas.microsoft.com/office/drawing/2014/main" id="{37AC0235-86BE-4861-920D-C06DAE7A1F5A}"/>
              </a:ext>
            </a:extLst>
          </p:cNvPr>
          <p:cNvSpPr>
            <a:spLocks noGrp="1"/>
          </p:cNvSpPr>
          <p:nvPr>
            <p:ph type="title"/>
          </p:nvPr>
        </p:nvSpPr>
        <p:spPr>
          <a:xfrm>
            <a:off x="584198" y="650557"/>
            <a:ext cx="11060685" cy="923330"/>
          </a:xfrm>
        </p:spPr>
        <p:txBody>
          <a:bodyPr/>
          <a:lstStyle/>
          <a:p>
            <a:r>
              <a:rPr lang="en-US" sz="4000" dirty="0"/>
              <a:t>Introducing Azure Sentinel</a:t>
            </a:r>
            <a:br>
              <a:rPr lang="en-US" dirty="0"/>
            </a:br>
            <a:r>
              <a:rPr lang="en-US" sz="2000" cap="all" dirty="0">
                <a:solidFill>
                  <a:srgbClr val="077BD6"/>
                </a:solidFill>
                <a:latin typeface="+mn-lt"/>
              </a:rPr>
              <a:t>intelligent, cloud-native SIEM</a:t>
            </a:r>
            <a:endParaRPr lang="en-US" cap="all" dirty="0">
              <a:solidFill>
                <a:srgbClr val="077BD6"/>
              </a:solidFill>
              <a:latin typeface="+mn-lt"/>
            </a:endParaRPr>
          </a:p>
        </p:txBody>
      </p:sp>
      <p:sp>
        <p:nvSpPr>
          <p:cNvPr id="36" name="Oval 35">
            <a:extLst>
              <a:ext uri="{FF2B5EF4-FFF2-40B4-BE49-F238E27FC236}">
                <a16:creationId xmlns:a16="http://schemas.microsoft.com/office/drawing/2014/main" id="{AEC9E2B5-96BF-4C29-89E1-64E40021F82D}"/>
              </a:ext>
            </a:extLst>
          </p:cNvPr>
          <p:cNvSpPr/>
          <p:nvPr/>
        </p:nvSpPr>
        <p:spPr bwMode="auto">
          <a:xfrm>
            <a:off x="5691783" y="2346332"/>
            <a:ext cx="808434" cy="808432"/>
          </a:xfrm>
          <a:prstGeom prst="ellipse">
            <a:avLst/>
          </a:prstGeom>
          <a:solidFill>
            <a:schemeClr val="accent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5" name="Group 44">
            <a:extLst>
              <a:ext uri="{FF2B5EF4-FFF2-40B4-BE49-F238E27FC236}">
                <a16:creationId xmlns:a16="http://schemas.microsoft.com/office/drawing/2014/main" id="{411C7EAF-D132-452C-B1B1-78E8AF3D6062}"/>
              </a:ext>
            </a:extLst>
          </p:cNvPr>
          <p:cNvGrpSpPr/>
          <p:nvPr/>
        </p:nvGrpSpPr>
        <p:grpSpPr>
          <a:xfrm>
            <a:off x="5898333" y="2532937"/>
            <a:ext cx="395335" cy="435222"/>
            <a:chOff x="-6283325" y="2071688"/>
            <a:chExt cx="2643187" cy="2909887"/>
          </a:xfrm>
        </p:grpSpPr>
        <p:sp>
          <p:nvSpPr>
            <p:cNvPr id="46" name="Freeform 5">
              <a:extLst>
                <a:ext uri="{FF2B5EF4-FFF2-40B4-BE49-F238E27FC236}">
                  <a16:creationId xmlns:a16="http://schemas.microsoft.com/office/drawing/2014/main" id="{5CB9FC01-5FC4-453D-8354-C49CBF4627BE}"/>
                </a:ext>
              </a:extLst>
            </p:cNvPr>
            <p:cNvSpPr>
              <a:spLocks noEditPoints="1"/>
            </p:cNvSpPr>
            <p:nvPr/>
          </p:nvSpPr>
          <p:spPr bwMode="auto">
            <a:xfrm>
              <a:off x="-6283325" y="2071688"/>
              <a:ext cx="2012950" cy="2184400"/>
            </a:xfrm>
            <a:custGeom>
              <a:avLst/>
              <a:gdLst>
                <a:gd name="T0" fmla="*/ 51 w 619"/>
                <a:gd name="T1" fmla="*/ 389 h 672"/>
                <a:gd name="T2" fmla="*/ 167 w 619"/>
                <a:gd name="T3" fmla="*/ 274 h 672"/>
                <a:gd name="T4" fmla="*/ 282 w 619"/>
                <a:gd name="T5" fmla="*/ 389 h 672"/>
                <a:gd name="T6" fmla="*/ 167 w 619"/>
                <a:gd name="T7" fmla="*/ 504 h 672"/>
                <a:gd name="T8" fmla="*/ 51 w 619"/>
                <a:gd name="T9" fmla="*/ 389 h 672"/>
                <a:gd name="T10" fmla="*/ 337 w 619"/>
                <a:gd name="T11" fmla="*/ 672 h 672"/>
                <a:gd name="T12" fmla="*/ 169 w 619"/>
                <a:gd name="T13" fmla="*/ 504 h 672"/>
                <a:gd name="T14" fmla="*/ 0 w 619"/>
                <a:gd name="T15" fmla="*/ 672 h 672"/>
                <a:gd name="T16" fmla="*/ 449 w 619"/>
                <a:gd name="T17" fmla="*/ 230 h 672"/>
                <a:gd name="T18" fmla="*/ 564 w 619"/>
                <a:gd name="T19" fmla="*/ 115 h 672"/>
                <a:gd name="T20" fmla="*/ 449 w 619"/>
                <a:gd name="T21" fmla="*/ 0 h 672"/>
                <a:gd name="T22" fmla="*/ 333 w 619"/>
                <a:gd name="T23" fmla="*/ 115 h 672"/>
                <a:gd name="T24" fmla="*/ 449 w 619"/>
                <a:gd name="T25" fmla="*/ 230 h 672"/>
                <a:gd name="T26" fmla="*/ 619 w 619"/>
                <a:gd name="T27" fmla="*/ 397 h 672"/>
                <a:gd name="T28" fmla="*/ 451 w 619"/>
                <a:gd name="T29" fmla="*/ 230 h 672"/>
                <a:gd name="T30" fmla="*/ 282 w 619"/>
                <a:gd name="T31" fmla="*/ 39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9" h="672">
                  <a:moveTo>
                    <a:pt x="51" y="389"/>
                  </a:moveTo>
                  <a:cubicBezTo>
                    <a:pt x="51" y="325"/>
                    <a:pt x="102" y="274"/>
                    <a:pt x="167" y="274"/>
                  </a:cubicBezTo>
                  <a:cubicBezTo>
                    <a:pt x="230" y="274"/>
                    <a:pt x="282" y="325"/>
                    <a:pt x="282" y="389"/>
                  </a:cubicBezTo>
                  <a:cubicBezTo>
                    <a:pt x="282" y="454"/>
                    <a:pt x="230" y="504"/>
                    <a:pt x="167" y="504"/>
                  </a:cubicBezTo>
                  <a:cubicBezTo>
                    <a:pt x="102" y="504"/>
                    <a:pt x="51" y="454"/>
                    <a:pt x="51" y="389"/>
                  </a:cubicBezTo>
                  <a:close/>
                  <a:moveTo>
                    <a:pt x="337" y="672"/>
                  </a:moveTo>
                  <a:cubicBezTo>
                    <a:pt x="337" y="580"/>
                    <a:pt x="261" y="504"/>
                    <a:pt x="169" y="504"/>
                  </a:cubicBezTo>
                  <a:cubicBezTo>
                    <a:pt x="75" y="504"/>
                    <a:pt x="0" y="580"/>
                    <a:pt x="0" y="672"/>
                  </a:cubicBezTo>
                  <a:moveTo>
                    <a:pt x="449" y="230"/>
                  </a:moveTo>
                  <a:cubicBezTo>
                    <a:pt x="512" y="230"/>
                    <a:pt x="564" y="179"/>
                    <a:pt x="564" y="115"/>
                  </a:cubicBezTo>
                  <a:cubicBezTo>
                    <a:pt x="564" y="50"/>
                    <a:pt x="512" y="0"/>
                    <a:pt x="449" y="0"/>
                  </a:cubicBezTo>
                  <a:cubicBezTo>
                    <a:pt x="384" y="0"/>
                    <a:pt x="333" y="50"/>
                    <a:pt x="333" y="115"/>
                  </a:cubicBezTo>
                  <a:cubicBezTo>
                    <a:pt x="333" y="179"/>
                    <a:pt x="384" y="230"/>
                    <a:pt x="449" y="230"/>
                  </a:cubicBezTo>
                  <a:close/>
                  <a:moveTo>
                    <a:pt x="619" y="397"/>
                  </a:moveTo>
                  <a:cubicBezTo>
                    <a:pt x="619" y="306"/>
                    <a:pt x="543" y="230"/>
                    <a:pt x="451" y="230"/>
                  </a:cubicBezTo>
                  <a:cubicBezTo>
                    <a:pt x="357" y="230"/>
                    <a:pt x="282" y="306"/>
                    <a:pt x="282" y="39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7" name="Freeform 6">
              <a:extLst>
                <a:ext uri="{FF2B5EF4-FFF2-40B4-BE49-F238E27FC236}">
                  <a16:creationId xmlns:a16="http://schemas.microsoft.com/office/drawing/2014/main" id="{E498F198-3BB2-4D0D-B46F-13ACF5C97379}"/>
                </a:ext>
              </a:extLst>
            </p:cNvPr>
            <p:cNvSpPr>
              <a:spLocks/>
            </p:cNvSpPr>
            <p:nvPr/>
          </p:nvSpPr>
          <p:spPr bwMode="auto">
            <a:xfrm>
              <a:off x="-4884738" y="3665538"/>
              <a:ext cx="1244600" cy="1316037"/>
            </a:xfrm>
            <a:custGeom>
              <a:avLst/>
              <a:gdLst>
                <a:gd name="T0" fmla="*/ 383 w 383"/>
                <a:gd name="T1" fmla="*/ 149 h 405"/>
                <a:gd name="T2" fmla="*/ 191 w 383"/>
                <a:gd name="T3" fmla="*/ 405 h 405"/>
                <a:gd name="T4" fmla="*/ 0 w 383"/>
                <a:gd name="T5" fmla="*/ 149 h 405"/>
                <a:gd name="T6" fmla="*/ 0 w 383"/>
                <a:gd name="T7" fmla="*/ 54 h 405"/>
                <a:gd name="T8" fmla="*/ 123 w 383"/>
                <a:gd name="T9" fmla="*/ 20 h 405"/>
                <a:gd name="T10" fmla="*/ 191 w 383"/>
                <a:gd name="T11" fmla="*/ 0 h 405"/>
                <a:gd name="T12" fmla="*/ 260 w 383"/>
                <a:gd name="T13" fmla="*/ 20 h 405"/>
                <a:gd name="T14" fmla="*/ 383 w 383"/>
                <a:gd name="T15" fmla="*/ 54 h 405"/>
                <a:gd name="T16" fmla="*/ 383 w 383"/>
                <a:gd name="T17" fmla="*/ 149 h 405"/>
                <a:gd name="T18" fmla="*/ 383 w 383"/>
                <a:gd name="T19" fmla="*/ 149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3" h="405">
                  <a:moveTo>
                    <a:pt x="383" y="149"/>
                  </a:moveTo>
                  <a:cubicBezTo>
                    <a:pt x="383" y="250"/>
                    <a:pt x="310" y="339"/>
                    <a:pt x="191" y="405"/>
                  </a:cubicBezTo>
                  <a:cubicBezTo>
                    <a:pt x="73" y="339"/>
                    <a:pt x="0" y="250"/>
                    <a:pt x="0" y="149"/>
                  </a:cubicBezTo>
                  <a:cubicBezTo>
                    <a:pt x="0" y="54"/>
                    <a:pt x="0" y="54"/>
                    <a:pt x="0" y="54"/>
                  </a:cubicBezTo>
                  <a:cubicBezTo>
                    <a:pt x="48" y="54"/>
                    <a:pt x="91" y="41"/>
                    <a:pt x="123" y="20"/>
                  </a:cubicBezTo>
                  <a:cubicBezTo>
                    <a:pt x="140" y="8"/>
                    <a:pt x="165" y="0"/>
                    <a:pt x="191" y="0"/>
                  </a:cubicBezTo>
                  <a:cubicBezTo>
                    <a:pt x="218" y="0"/>
                    <a:pt x="242" y="8"/>
                    <a:pt x="260" y="20"/>
                  </a:cubicBezTo>
                  <a:cubicBezTo>
                    <a:pt x="291" y="41"/>
                    <a:pt x="335" y="54"/>
                    <a:pt x="383" y="54"/>
                  </a:cubicBezTo>
                  <a:cubicBezTo>
                    <a:pt x="383" y="149"/>
                    <a:pt x="383" y="149"/>
                    <a:pt x="383" y="149"/>
                  </a:cubicBezTo>
                  <a:cubicBezTo>
                    <a:pt x="383" y="149"/>
                    <a:pt x="383" y="149"/>
                    <a:pt x="383" y="14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2" name="04R">
            <a:extLst>
              <a:ext uri="{FF2B5EF4-FFF2-40B4-BE49-F238E27FC236}">
                <a16:creationId xmlns:a16="http://schemas.microsoft.com/office/drawing/2014/main" id="{0F8F6B51-DF7D-4EED-B7E4-F1BD4F123479}"/>
              </a:ext>
            </a:extLst>
          </p:cNvPr>
          <p:cNvSpPr/>
          <p:nvPr/>
        </p:nvSpPr>
        <p:spPr bwMode="auto">
          <a:xfrm>
            <a:off x="721500" y="2834952"/>
            <a:ext cx="3291840" cy="3353621"/>
          </a:xfrm>
          <a:prstGeom prst="rect">
            <a:avLst/>
          </a:prstGeom>
          <a:solidFill>
            <a:schemeClr val="bg1"/>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502920" rIns="179285" bIns="143428"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w="3175">
                  <a:noFill/>
                </a:ln>
                <a:solidFill>
                  <a:srgbClr val="0078D4"/>
                </a:solidFill>
                <a:effectLst/>
                <a:uLnTx/>
                <a:uFillTx/>
                <a:latin typeface="Segoe UI Semibold"/>
                <a:ea typeface="+mn-ea"/>
                <a:cs typeface="Segoe UI Semilight" panose="020B0402040204020203" pitchFamily="34" charset="0"/>
              </a:rPr>
              <a:t>Delivers instant value to your defenders</a:t>
            </a:r>
          </a:p>
        </p:txBody>
      </p:sp>
      <p:sp>
        <p:nvSpPr>
          <p:cNvPr id="4" name="Oval 3">
            <a:extLst>
              <a:ext uri="{FF2B5EF4-FFF2-40B4-BE49-F238E27FC236}">
                <a16:creationId xmlns:a16="http://schemas.microsoft.com/office/drawing/2014/main" id="{506124F6-B3AB-4AC6-94E1-6F3973D7409C}"/>
              </a:ext>
            </a:extLst>
          </p:cNvPr>
          <p:cNvSpPr/>
          <p:nvPr/>
        </p:nvSpPr>
        <p:spPr bwMode="auto">
          <a:xfrm>
            <a:off x="1963203" y="2346332"/>
            <a:ext cx="808434" cy="808432"/>
          </a:xfrm>
          <a:prstGeom prst="ellipse">
            <a:avLst/>
          </a:prstGeom>
          <a:solidFill>
            <a:schemeClr val="accent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Freeform 13" title="Icon of a cloud">
            <a:extLst>
              <a:ext uri="{FF2B5EF4-FFF2-40B4-BE49-F238E27FC236}">
                <a16:creationId xmlns:a16="http://schemas.microsoft.com/office/drawing/2014/main" id="{8A221252-C7D8-4995-92D6-BAF48654652D}"/>
              </a:ext>
            </a:extLst>
          </p:cNvPr>
          <p:cNvSpPr>
            <a:spLocks noChangeAspect="1"/>
          </p:cNvSpPr>
          <p:nvPr/>
        </p:nvSpPr>
        <p:spPr bwMode="auto">
          <a:xfrm>
            <a:off x="2095800" y="2577069"/>
            <a:ext cx="543240" cy="297999"/>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528662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04R">
            <a:extLst>
              <a:ext uri="{FF2B5EF4-FFF2-40B4-BE49-F238E27FC236}">
                <a16:creationId xmlns:a16="http://schemas.microsoft.com/office/drawing/2014/main" id="{B2DDB7A8-38AF-48D6-9807-47059596AE83}"/>
              </a:ext>
            </a:extLst>
          </p:cNvPr>
          <p:cNvSpPr/>
          <p:nvPr/>
        </p:nvSpPr>
        <p:spPr bwMode="auto">
          <a:xfrm>
            <a:off x="8178970" y="2834952"/>
            <a:ext cx="3291840" cy="3353621"/>
          </a:xfrm>
          <a:prstGeom prst="rect">
            <a:avLst/>
          </a:prstGeom>
          <a:solidFill>
            <a:schemeClr val="bg1"/>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502920" rIns="179285" bIns="143428"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w="3175">
                  <a:noFill/>
                </a:ln>
                <a:solidFill>
                  <a:srgbClr val="0078D4"/>
                </a:solidFill>
                <a:effectLst/>
                <a:uLnTx/>
                <a:uFillTx/>
                <a:latin typeface="Segoe UI Semibold"/>
                <a:ea typeface="+mn-ea"/>
                <a:cs typeface="Segoe UI Semilight" panose="020B0402040204020203" pitchFamily="34" charset="0"/>
              </a:rPr>
              <a:t>Uses AI and automation to improve effectiveness</a:t>
            </a:r>
          </a:p>
        </p:txBody>
      </p:sp>
      <p:sp>
        <p:nvSpPr>
          <p:cNvPr id="72" name="04R">
            <a:extLst>
              <a:ext uri="{FF2B5EF4-FFF2-40B4-BE49-F238E27FC236}">
                <a16:creationId xmlns:a16="http://schemas.microsoft.com/office/drawing/2014/main" id="{EF574F17-48F6-450B-BDEB-A5954E3480C1}"/>
              </a:ext>
            </a:extLst>
          </p:cNvPr>
          <p:cNvSpPr/>
          <p:nvPr/>
        </p:nvSpPr>
        <p:spPr bwMode="auto">
          <a:xfrm>
            <a:off x="4450080" y="2834952"/>
            <a:ext cx="3291840" cy="3353621"/>
          </a:xfrm>
          <a:prstGeom prst="rect">
            <a:avLst/>
          </a:prstGeom>
          <a:solidFill>
            <a:schemeClr val="bg1"/>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502920" rIns="179285" bIns="143428"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a:ln w="3175">
                  <a:noFill/>
                </a:ln>
                <a:solidFill>
                  <a:srgbClr val="0078D4"/>
                </a:solidFill>
                <a:effectLst/>
                <a:uLnTx/>
                <a:uFillTx/>
                <a:latin typeface="Segoe UI Semibold"/>
                <a:ea typeface="+mn-ea"/>
                <a:cs typeface="Segoe UI Semilight" panose="020B0402040204020203" pitchFamily="34" charset="0"/>
              </a:rPr>
              <a:t>Scales to support your growing digital estate</a:t>
            </a:r>
            <a:endParaRPr kumimoji="0" lang="en-US" sz="1900" b="0" i="0" u="none" strike="noStrike" kern="1200" cap="none" spc="0" normalizeH="0" baseline="0" noProof="0" dirty="0">
              <a:ln w="3175">
                <a:noFill/>
              </a:ln>
              <a:solidFill>
                <a:srgbClr val="0078D4"/>
              </a:solidFill>
              <a:effectLst/>
              <a:uLnTx/>
              <a:uFillTx/>
              <a:latin typeface="Segoe UI Semibold"/>
              <a:ea typeface="+mn-ea"/>
              <a:cs typeface="Segoe UI Semilight" panose="020B0402040204020203" pitchFamily="34" charset="0"/>
            </a:endParaRPr>
          </a:p>
        </p:txBody>
      </p:sp>
      <p:sp>
        <p:nvSpPr>
          <p:cNvPr id="66" name="Rectangle 65">
            <a:extLst>
              <a:ext uri="{FF2B5EF4-FFF2-40B4-BE49-F238E27FC236}">
                <a16:creationId xmlns:a16="http://schemas.microsoft.com/office/drawing/2014/main" id="{2388D5DD-38B2-4109-A1A8-BD2889301C7F}"/>
              </a:ext>
            </a:extLst>
          </p:cNvPr>
          <p:cNvSpPr/>
          <p:nvPr/>
        </p:nvSpPr>
        <p:spPr bwMode="auto">
          <a:xfrm>
            <a:off x="584199" y="2701354"/>
            <a:ext cx="3553927" cy="3644536"/>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7" name="Rectangle 66">
            <a:extLst>
              <a:ext uri="{FF2B5EF4-FFF2-40B4-BE49-F238E27FC236}">
                <a16:creationId xmlns:a16="http://schemas.microsoft.com/office/drawing/2014/main" id="{27F2C2BF-1A09-4E0F-A647-2CC14178D34F}"/>
              </a:ext>
            </a:extLst>
          </p:cNvPr>
          <p:cNvSpPr/>
          <p:nvPr/>
        </p:nvSpPr>
        <p:spPr bwMode="auto">
          <a:xfrm>
            <a:off x="4318527" y="2701354"/>
            <a:ext cx="3553927" cy="3644536"/>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8" name="Rectangle 67">
            <a:extLst>
              <a:ext uri="{FF2B5EF4-FFF2-40B4-BE49-F238E27FC236}">
                <a16:creationId xmlns:a16="http://schemas.microsoft.com/office/drawing/2014/main" id="{8BAD27F1-B199-46DB-BD4D-95A27AEFAF37}"/>
              </a:ext>
            </a:extLst>
          </p:cNvPr>
          <p:cNvSpPr/>
          <p:nvPr/>
        </p:nvSpPr>
        <p:spPr bwMode="auto">
          <a:xfrm>
            <a:off x="8052856" y="2701353"/>
            <a:ext cx="3553927" cy="3644537"/>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Title 5">
            <a:extLst>
              <a:ext uri="{FF2B5EF4-FFF2-40B4-BE49-F238E27FC236}">
                <a16:creationId xmlns:a16="http://schemas.microsoft.com/office/drawing/2014/main" id="{37AC0235-86BE-4861-920D-C06DAE7A1F5A}"/>
              </a:ext>
            </a:extLst>
          </p:cNvPr>
          <p:cNvSpPr>
            <a:spLocks noGrp="1"/>
          </p:cNvSpPr>
          <p:nvPr>
            <p:ph type="title"/>
          </p:nvPr>
        </p:nvSpPr>
        <p:spPr>
          <a:xfrm>
            <a:off x="584198" y="650557"/>
            <a:ext cx="11060685" cy="923330"/>
          </a:xfrm>
        </p:spPr>
        <p:txBody>
          <a:bodyPr/>
          <a:lstStyle/>
          <a:p>
            <a:r>
              <a:rPr lang="en-US" sz="4000" dirty="0"/>
              <a:t>Introducing Azure Sentinel</a:t>
            </a:r>
            <a:br>
              <a:rPr lang="en-US" dirty="0"/>
            </a:br>
            <a:r>
              <a:rPr lang="en-US" sz="2000" cap="all" dirty="0">
                <a:solidFill>
                  <a:srgbClr val="077BD6"/>
                </a:solidFill>
                <a:latin typeface="+mn-lt"/>
              </a:rPr>
              <a:t>intelligent, cloud-native SIEM</a:t>
            </a:r>
            <a:endParaRPr lang="en-US" cap="all" dirty="0">
              <a:solidFill>
                <a:srgbClr val="077BD6"/>
              </a:solidFill>
              <a:latin typeface="+mn-lt"/>
            </a:endParaRPr>
          </a:p>
        </p:txBody>
      </p:sp>
      <p:sp>
        <p:nvSpPr>
          <p:cNvPr id="36" name="Oval 35">
            <a:extLst>
              <a:ext uri="{FF2B5EF4-FFF2-40B4-BE49-F238E27FC236}">
                <a16:creationId xmlns:a16="http://schemas.microsoft.com/office/drawing/2014/main" id="{AEC9E2B5-96BF-4C29-89E1-64E40021F82D}"/>
              </a:ext>
            </a:extLst>
          </p:cNvPr>
          <p:cNvSpPr/>
          <p:nvPr/>
        </p:nvSpPr>
        <p:spPr bwMode="auto">
          <a:xfrm>
            <a:off x="5691783" y="2346332"/>
            <a:ext cx="808434" cy="808432"/>
          </a:xfrm>
          <a:prstGeom prst="ellipse">
            <a:avLst/>
          </a:prstGeom>
          <a:solidFill>
            <a:schemeClr val="accent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5" name="Group 44">
            <a:extLst>
              <a:ext uri="{FF2B5EF4-FFF2-40B4-BE49-F238E27FC236}">
                <a16:creationId xmlns:a16="http://schemas.microsoft.com/office/drawing/2014/main" id="{411C7EAF-D132-452C-B1B1-78E8AF3D6062}"/>
              </a:ext>
            </a:extLst>
          </p:cNvPr>
          <p:cNvGrpSpPr/>
          <p:nvPr/>
        </p:nvGrpSpPr>
        <p:grpSpPr>
          <a:xfrm>
            <a:off x="5898333" y="2532937"/>
            <a:ext cx="395335" cy="435222"/>
            <a:chOff x="-6283325" y="2071688"/>
            <a:chExt cx="2643187" cy="2909887"/>
          </a:xfrm>
        </p:grpSpPr>
        <p:sp>
          <p:nvSpPr>
            <p:cNvPr id="46" name="Freeform 5">
              <a:extLst>
                <a:ext uri="{FF2B5EF4-FFF2-40B4-BE49-F238E27FC236}">
                  <a16:creationId xmlns:a16="http://schemas.microsoft.com/office/drawing/2014/main" id="{5CB9FC01-5FC4-453D-8354-C49CBF4627BE}"/>
                </a:ext>
              </a:extLst>
            </p:cNvPr>
            <p:cNvSpPr>
              <a:spLocks noEditPoints="1"/>
            </p:cNvSpPr>
            <p:nvPr/>
          </p:nvSpPr>
          <p:spPr bwMode="auto">
            <a:xfrm>
              <a:off x="-6283325" y="2071688"/>
              <a:ext cx="2012950" cy="2184400"/>
            </a:xfrm>
            <a:custGeom>
              <a:avLst/>
              <a:gdLst>
                <a:gd name="T0" fmla="*/ 51 w 619"/>
                <a:gd name="T1" fmla="*/ 389 h 672"/>
                <a:gd name="T2" fmla="*/ 167 w 619"/>
                <a:gd name="T3" fmla="*/ 274 h 672"/>
                <a:gd name="T4" fmla="*/ 282 w 619"/>
                <a:gd name="T5" fmla="*/ 389 h 672"/>
                <a:gd name="T6" fmla="*/ 167 w 619"/>
                <a:gd name="T7" fmla="*/ 504 h 672"/>
                <a:gd name="T8" fmla="*/ 51 w 619"/>
                <a:gd name="T9" fmla="*/ 389 h 672"/>
                <a:gd name="T10" fmla="*/ 337 w 619"/>
                <a:gd name="T11" fmla="*/ 672 h 672"/>
                <a:gd name="T12" fmla="*/ 169 w 619"/>
                <a:gd name="T13" fmla="*/ 504 h 672"/>
                <a:gd name="T14" fmla="*/ 0 w 619"/>
                <a:gd name="T15" fmla="*/ 672 h 672"/>
                <a:gd name="T16" fmla="*/ 449 w 619"/>
                <a:gd name="T17" fmla="*/ 230 h 672"/>
                <a:gd name="T18" fmla="*/ 564 w 619"/>
                <a:gd name="T19" fmla="*/ 115 h 672"/>
                <a:gd name="T20" fmla="*/ 449 w 619"/>
                <a:gd name="T21" fmla="*/ 0 h 672"/>
                <a:gd name="T22" fmla="*/ 333 w 619"/>
                <a:gd name="T23" fmla="*/ 115 h 672"/>
                <a:gd name="T24" fmla="*/ 449 w 619"/>
                <a:gd name="T25" fmla="*/ 230 h 672"/>
                <a:gd name="T26" fmla="*/ 619 w 619"/>
                <a:gd name="T27" fmla="*/ 397 h 672"/>
                <a:gd name="T28" fmla="*/ 451 w 619"/>
                <a:gd name="T29" fmla="*/ 230 h 672"/>
                <a:gd name="T30" fmla="*/ 282 w 619"/>
                <a:gd name="T31" fmla="*/ 39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9" h="672">
                  <a:moveTo>
                    <a:pt x="51" y="389"/>
                  </a:moveTo>
                  <a:cubicBezTo>
                    <a:pt x="51" y="325"/>
                    <a:pt x="102" y="274"/>
                    <a:pt x="167" y="274"/>
                  </a:cubicBezTo>
                  <a:cubicBezTo>
                    <a:pt x="230" y="274"/>
                    <a:pt x="282" y="325"/>
                    <a:pt x="282" y="389"/>
                  </a:cubicBezTo>
                  <a:cubicBezTo>
                    <a:pt x="282" y="454"/>
                    <a:pt x="230" y="504"/>
                    <a:pt x="167" y="504"/>
                  </a:cubicBezTo>
                  <a:cubicBezTo>
                    <a:pt x="102" y="504"/>
                    <a:pt x="51" y="454"/>
                    <a:pt x="51" y="389"/>
                  </a:cubicBezTo>
                  <a:close/>
                  <a:moveTo>
                    <a:pt x="337" y="672"/>
                  </a:moveTo>
                  <a:cubicBezTo>
                    <a:pt x="337" y="580"/>
                    <a:pt x="261" y="504"/>
                    <a:pt x="169" y="504"/>
                  </a:cubicBezTo>
                  <a:cubicBezTo>
                    <a:pt x="75" y="504"/>
                    <a:pt x="0" y="580"/>
                    <a:pt x="0" y="672"/>
                  </a:cubicBezTo>
                  <a:moveTo>
                    <a:pt x="449" y="230"/>
                  </a:moveTo>
                  <a:cubicBezTo>
                    <a:pt x="512" y="230"/>
                    <a:pt x="564" y="179"/>
                    <a:pt x="564" y="115"/>
                  </a:cubicBezTo>
                  <a:cubicBezTo>
                    <a:pt x="564" y="50"/>
                    <a:pt x="512" y="0"/>
                    <a:pt x="449" y="0"/>
                  </a:cubicBezTo>
                  <a:cubicBezTo>
                    <a:pt x="384" y="0"/>
                    <a:pt x="333" y="50"/>
                    <a:pt x="333" y="115"/>
                  </a:cubicBezTo>
                  <a:cubicBezTo>
                    <a:pt x="333" y="179"/>
                    <a:pt x="384" y="230"/>
                    <a:pt x="449" y="230"/>
                  </a:cubicBezTo>
                  <a:close/>
                  <a:moveTo>
                    <a:pt x="619" y="397"/>
                  </a:moveTo>
                  <a:cubicBezTo>
                    <a:pt x="619" y="306"/>
                    <a:pt x="543" y="230"/>
                    <a:pt x="451" y="230"/>
                  </a:cubicBezTo>
                  <a:cubicBezTo>
                    <a:pt x="357" y="230"/>
                    <a:pt x="282" y="306"/>
                    <a:pt x="282" y="39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7" name="Freeform 6">
              <a:extLst>
                <a:ext uri="{FF2B5EF4-FFF2-40B4-BE49-F238E27FC236}">
                  <a16:creationId xmlns:a16="http://schemas.microsoft.com/office/drawing/2014/main" id="{E498F198-3BB2-4D0D-B46F-13ACF5C97379}"/>
                </a:ext>
              </a:extLst>
            </p:cNvPr>
            <p:cNvSpPr>
              <a:spLocks/>
            </p:cNvSpPr>
            <p:nvPr/>
          </p:nvSpPr>
          <p:spPr bwMode="auto">
            <a:xfrm>
              <a:off x="-4884738" y="3665538"/>
              <a:ext cx="1244600" cy="1316037"/>
            </a:xfrm>
            <a:custGeom>
              <a:avLst/>
              <a:gdLst>
                <a:gd name="T0" fmla="*/ 383 w 383"/>
                <a:gd name="T1" fmla="*/ 149 h 405"/>
                <a:gd name="T2" fmla="*/ 191 w 383"/>
                <a:gd name="T3" fmla="*/ 405 h 405"/>
                <a:gd name="T4" fmla="*/ 0 w 383"/>
                <a:gd name="T5" fmla="*/ 149 h 405"/>
                <a:gd name="T6" fmla="*/ 0 w 383"/>
                <a:gd name="T7" fmla="*/ 54 h 405"/>
                <a:gd name="T8" fmla="*/ 123 w 383"/>
                <a:gd name="T9" fmla="*/ 20 h 405"/>
                <a:gd name="T10" fmla="*/ 191 w 383"/>
                <a:gd name="T11" fmla="*/ 0 h 405"/>
                <a:gd name="T12" fmla="*/ 260 w 383"/>
                <a:gd name="T13" fmla="*/ 20 h 405"/>
                <a:gd name="T14" fmla="*/ 383 w 383"/>
                <a:gd name="T15" fmla="*/ 54 h 405"/>
                <a:gd name="T16" fmla="*/ 383 w 383"/>
                <a:gd name="T17" fmla="*/ 149 h 405"/>
                <a:gd name="T18" fmla="*/ 383 w 383"/>
                <a:gd name="T19" fmla="*/ 149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3" h="405">
                  <a:moveTo>
                    <a:pt x="383" y="149"/>
                  </a:moveTo>
                  <a:cubicBezTo>
                    <a:pt x="383" y="250"/>
                    <a:pt x="310" y="339"/>
                    <a:pt x="191" y="405"/>
                  </a:cubicBezTo>
                  <a:cubicBezTo>
                    <a:pt x="73" y="339"/>
                    <a:pt x="0" y="250"/>
                    <a:pt x="0" y="149"/>
                  </a:cubicBezTo>
                  <a:cubicBezTo>
                    <a:pt x="0" y="54"/>
                    <a:pt x="0" y="54"/>
                    <a:pt x="0" y="54"/>
                  </a:cubicBezTo>
                  <a:cubicBezTo>
                    <a:pt x="48" y="54"/>
                    <a:pt x="91" y="41"/>
                    <a:pt x="123" y="20"/>
                  </a:cubicBezTo>
                  <a:cubicBezTo>
                    <a:pt x="140" y="8"/>
                    <a:pt x="165" y="0"/>
                    <a:pt x="191" y="0"/>
                  </a:cubicBezTo>
                  <a:cubicBezTo>
                    <a:pt x="218" y="0"/>
                    <a:pt x="242" y="8"/>
                    <a:pt x="260" y="20"/>
                  </a:cubicBezTo>
                  <a:cubicBezTo>
                    <a:pt x="291" y="41"/>
                    <a:pt x="335" y="54"/>
                    <a:pt x="383" y="54"/>
                  </a:cubicBezTo>
                  <a:cubicBezTo>
                    <a:pt x="383" y="149"/>
                    <a:pt x="383" y="149"/>
                    <a:pt x="383" y="149"/>
                  </a:cubicBezTo>
                  <a:cubicBezTo>
                    <a:pt x="383" y="149"/>
                    <a:pt x="383" y="149"/>
                    <a:pt x="383" y="14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7" name="Oval 36">
            <a:extLst>
              <a:ext uri="{FF2B5EF4-FFF2-40B4-BE49-F238E27FC236}">
                <a16:creationId xmlns:a16="http://schemas.microsoft.com/office/drawing/2014/main" id="{B1EAA8CF-1B16-41D3-B50C-60973C01A22A}"/>
              </a:ext>
            </a:extLst>
          </p:cNvPr>
          <p:cNvSpPr/>
          <p:nvPr/>
        </p:nvSpPr>
        <p:spPr bwMode="auto">
          <a:xfrm>
            <a:off x="9420673" y="2346332"/>
            <a:ext cx="808434" cy="808432"/>
          </a:xfrm>
          <a:prstGeom prst="ellipse">
            <a:avLst/>
          </a:prstGeom>
          <a:solidFill>
            <a:schemeClr val="accent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Data &amp; AI" title="Icon of several circles connected to eachother by lines">
            <a:extLst>
              <a:ext uri="{FF2B5EF4-FFF2-40B4-BE49-F238E27FC236}">
                <a16:creationId xmlns:a16="http://schemas.microsoft.com/office/drawing/2014/main" id="{B955BE3B-470F-4756-9BDD-8D0ACFB362FA}"/>
              </a:ext>
            </a:extLst>
          </p:cNvPr>
          <p:cNvSpPr>
            <a:spLocks noChangeAspect="1" noEditPoints="1"/>
          </p:cNvSpPr>
          <p:nvPr/>
        </p:nvSpPr>
        <p:spPr bwMode="auto">
          <a:xfrm>
            <a:off x="9570776" y="2551298"/>
            <a:ext cx="498370" cy="3984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04R">
            <a:extLst>
              <a:ext uri="{FF2B5EF4-FFF2-40B4-BE49-F238E27FC236}">
                <a16:creationId xmlns:a16="http://schemas.microsoft.com/office/drawing/2014/main" id="{0F8F6B51-DF7D-4EED-B7E4-F1BD4F123479}"/>
              </a:ext>
            </a:extLst>
          </p:cNvPr>
          <p:cNvSpPr/>
          <p:nvPr/>
        </p:nvSpPr>
        <p:spPr bwMode="auto">
          <a:xfrm>
            <a:off x="721500" y="2834952"/>
            <a:ext cx="3291840" cy="3353621"/>
          </a:xfrm>
          <a:prstGeom prst="rect">
            <a:avLst/>
          </a:prstGeom>
          <a:solidFill>
            <a:schemeClr val="bg1"/>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502920" rIns="179285" bIns="143428"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w="3175">
                  <a:noFill/>
                </a:ln>
                <a:solidFill>
                  <a:srgbClr val="0078D4"/>
                </a:solidFill>
                <a:effectLst/>
                <a:uLnTx/>
                <a:uFillTx/>
                <a:latin typeface="Segoe UI Semibold"/>
                <a:ea typeface="+mn-ea"/>
                <a:cs typeface="Segoe UI Semilight" panose="020B0402040204020203" pitchFamily="34" charset="0"/>
              </a:rPr>
              <a:t>Delivers instant value to your defenders</a:t>
            </a:r>
          </a:p>
        </p:txBody>
      </p:sp>
      <p:sp>
        <p:nvSpPr>
          <p:cNvPr id="4" name="Oval 3">
            <a:extLst>
              <a:ext uri="{FF2B5EF4-FFF2-40B4-BE49-F238E27FC236}">
                <a16:creationId xmlns:a16="http://schemas.microsoft.com/office/drawing/2014/main" id="{506124F6-B3AB-4AC6-94E1-6F3973D7409C}"/>
              </a:ext>
            </a:extLst>
          </p:cNvPr>
          <p:cNvSpPr/>
          <p:nvPr/>
        </p:nvSpPr>
        <p:spPr bwMode="auto">
          <a:xfrm>
            <a:off x="1963203" y="2346332"/>
            <a:ext cx="808434" cy="808432"/>
          </a:xfrm>
          <a:prstGeom prst="ellipse">
            <a:avLst/>
          </a:prstGeom>
          <a:solidFill>
            <a:schemeClr val="accent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Freeform 13" title="Icon of a cloud">
            <a:extLst>
              <a:ext uri="{FF2B5EF4-FFF2-40B4-BE49-F238E27FC236}">
                <a16:creationId xmlns:a16="http://schemas.microsoft.com/office/drawing/2014/main" id="{8A221252-C7D8-4995-92D6-BAF48654652D}"/>
              </a:ext>
            </a:extLst>
          </p:cNvPr>
          <p:cNvSpPr>
            <a:spLocks noChangeAspect="1"/>
          </p:cNvSpPr>
          <p:nvPr/>
        </p:nvSpPr>
        <p:spPr bwMode="auto">
          <a:xfrm>
            <a:off x="2095800" y="2577069"/>
            <a:ext cx="543240" cy="297999"/>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630561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37F503-EBEA-452E-BEC8-E4A62A833CE2}"/>
              </a:ext>
            </a:extLst>
          </p:cNvPr>
          <p:cNvSpPr/>
          <p:nvPr/>
        </p:nvSpPr>
        <p:spPr bwMode="auto">
          <a:xfrm>
            <a:off x="-3518" y="1905990"/>
            <a:ext cx="12192000" cy="5053610"/>
          </a:xfrm>
          <a:prstGeom prst="rect">
            <a:avLst/>
          </a:prstGeom>
          <a:solidFill>
            <a:schemeClr val="bg1"/>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502920" rIns="179285" bIns="143428"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w="3175">
                <a:noFill/>
              </a:ln>
              <a:solidFill>
                <a:srgbClr val="0078D4"/>
              </a:solidFill>
              <a:effectLst/>
              <a:uLnTx/>
              <a:uFillTx/>
              <a:latin typeface="Segoe UI Semibold"/>
              <a:ea typeface="+mn-ea"/>
              <a:cs typeface="Segoe UI Semilight" panose="020B0402040204020203" pitchFamily="34" charset="0"/>
            </a:endParaRPr>
          </a:p>
        </p:txBody>
      </p:sp>
      <p:sp>
        <p:nvSpPr>
          <p:cNvPr id="75" name="04R">
            <a:extLst>
              <a:ext uri="{FF2B5EF4-FFF2-40B4-BE49-F238E27FC236}">
                <a16:creationId xmlns:a16="http://schemas.microsoft.com/office/drawing/2014/main" id="{8AA35A4D-0281-4019-BD9B-8D6E562E13A9}"/>
              </a:ext>
            </a:extLst>
          </p:cNvPr>
          <p:cNvSpPr/>
          <p:nvPr/>
        </p:nvSpPr>
        <p:spPr bwMode="auto">
          <a:xfrm>
            <a:off x="2905649" y="3146640"/>
            <a:ext cx="1872140" cy="217427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FB48BFC7-82E6-4DF7-912E-C99F0A2BB19B}"/>
              </a:ext>
            </a:extLst>
          </p:cNvPr>
          <p:cNvGrpSpPr/>
          <p:nvPr/>
        </p:nvGrpSpPr>
        <p:grpSpPr>
          <a:xfrm>
            <a:off x="2852103" y="3692402"/>
            <a:ext cx="1982921" cy="1011266"/>
            <a:chOff x="4882794" y="3913784"/>
            <a:chExt cx="1982921" cy="1011266"/>
          </a:xfrm>
        </p:grpSpPr>
        <p:sp>
          <p:nvSpPr>
            <p:cNvPr id="92" name="04R">
              <a:extLst>
                <a:ext uri="{FF2B5EF4-FFF2-40B4-BE49-F238E27FC236}">
                  <a16:creationId xmlns:a16="http://schemas.microsoft.com/office/drawing/2014/main" id="{8D41CA67-AB4F-4B49-8B72-A33949EA1DD9}"/>
                </a:ext>
              </a:extLst>
            </p:cNvPr>
            <p:cNvSpPr/>
            <p:nvPr/>
          </p:nvSpPr>
          <p:spPr bwMode="auto">
            <a:xfrm>
              <a:off x="4882794" y="4472402"/>
              <a:ext cx="1982921" cy="45264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765" b="0" i="0" u="none" strike="noStrike" kern="0" cap="none" spc="0" normalizeH="0" baseline="0" noProof="0">
                  <a:ln w="3175">
                    <a:noFill/>
                  </a:ln>
                  <a:solidFill>
                    <a:srgbClr val="1A1A1A"/>
                  </a:solidFill>
                  <a:effectLst/>
                  <a:uLnTx/>
                  <a:uFillTx/>
                  <a:latin typeface="Segoe UI Semibold"/>
                  <a:ea typeface="+mn-ea"/>
                  <a:cs typeface="Segoe UI Semilight" panose="020B0402040204020203" pitchFamily="34" charset="0"/>
                </a:rPr>
                <a:t>Analytics</a:t>
              </a:r>
            </a:p>
          </p:txBody>
        </p:sp>
        <p:sp>
          <p:nvSpPr>
            <p:cNvPr id="44" name="brain_2" title="Icon of a brain with circles and connection lines inside">
              <a:extLst>
                <a:ext uri="{FF2B5EF4-FFF2-40B4-BE49-F238E27FC236}">
                  <a16:creationId xmlns:a16="http://schemas.microsoft.com/office/drawing/2014/main" id="{ECF244B2-C71C-4F8C-81CC-1475F1ECE412}"/>
                </a:ext>
              </a:extLst>
            </p:cNvPr>
            <p:cNvSpPr>
              <a:spLocks noChangeAspect="1" noEditPoints="1"/>
            </p:cNvSpPr>
            <p:nvPr/>
          </p:nvSpPr>
          <p:spPr bwMode="auto">
            <a:xfrm>
              <a:off x="5532172" y="3913784"/>
              <a:ext cx="675060" cy="45264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EA0CC193-DD94-42EA-B7F2-D07334725DA8}"/>
              </a:ext>
            </a:extLst>
          </p:cNvPr>
          <p:cNvSpPr>
            <a:spLocks noGrp="1"/>
          </p:cNvSpPr>
          <p:nvPr>
            <p:ph type="title"/>
          </p:nvPr>
        </p:nvSpPr>
        <p:spPr>
          <a:xfrm>
            <a:off x="242316" y="715951"/>
            <a:ext cx="11362944" cy="492443"/>
          </a:xfrm>
        </p:spPr>
        <p:txBody>
          <a:bodyPr/>
          <a:lstStyle/>
          <a:p>
            <a:pPr algn="ctr"/>
            <a:r>
              <a:rPr lang="en-US" dirty="0"/>
              <a:t>End-to-end solution for security operations</a:t>
            </a:r>
          </a:p>
        </p:txBody>
      </p:sp>
      <p:sp>
        <p:nvSpPr>
          <p:cNvPr id="76" name="04R">
            <a:extLst>
              <a:ext uri="{FF2B5EF4-FFF2-40B4-BE49-F238E27FC236}">
                <a16:creationId xmlns:a16="http://schemas.microsoft.com/office/drawing/2014/main" id="{CFB2D0DC-F4AB-4328-AD3F-B84241B112F8}"/>
              </a:ext>
            </a:extLst>
          </p:cNvPr>
          <p:cNvSpPr/>
          <p:nvPr/>
        </p:nvSpPr>
        <p:spPr bwMode="auto">
          <a:xfrm>
            <a:off x="4933632" y="3095470"/>
            <a:ext cx="1872140" cy="217427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7" name="04R">
            <a:extLst>
              <a:ext uri="{FF2B5EF4-FFF2-40B4-BE49-F238E27FC236}">
                <a16:creationId xmlns:a16="http://schemas.microsoft.com/office/drawing/2014/main" id="{0ACDFED2-E93F-4603-8EAC-26B499F3C886}"/>
              </a:ext>
            </a:extLst>
          </p:cNvPr>
          <p:cNvSpPr/>
          <p:nvPr/>
        </p:nvSpPr>
        <p:spPr bwMode="auto">
          <a:xfrm>
            <a:off x="7377749" y="3146640"/>
            <a:ext cx="1872140" cy="217427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04R">
            <a:extLst>
              <a:ext uri="{FF2B5EF4-FFF2-40B4-BE49-F238E27FC236}">
                <a16:creationId xmlns:a16="http://schemas.microsoft.com/office/drawing/2014/main" id="{80275087-85FA-4EF8-A88E-1C1834716C48}"/>
              </a:ext>
            </a:extLst>
          </p:cNvPr>
          <p:cNvSpPr/>
          <p:nvPr/>
        </p:nvSpPr>
        <p:spPr bwMode="auto">
          <a:xfrm>
            <a:off x="9782795" y="3146640"/>
            <a:ext cx="1872140" cy="217427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2" name="Rectangle 81">
            <a:extLst>
              <a:ext uri="{FF2B5EF4-FFF2-40B4-BE49-F238E27FC236}">
                <a16:creationId xmlns:a16="http://schemas.microsoft.com/office/drawing/2014/main" id="{1AEDE781-41E3-4D64-B9E8-FAA20FCBF847}"/>
              </a:ext>
            </a:extLst>
          </p:cNvPr>
          <p:cNvSpPr/>
          <p:nvPr/>
        </p:nvSpPr>
        <p:spPr bwMode="auto">
          <a:xfrm>
            <a:off x="2747588" y="2673151"/>
            <a:ext cx="4226844" cy="3121250"/>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3" name="Rectangle 82">
            <a:extLst>
              <a:ext uri="{FF2B5EF4-FFF2-40B4-BE49-F238E27FC236}">
                <a16:creationId xmlns:a16="http://schemas.microsoft.com/office/drawing/2014/main" id="{A967C277-1177-4F1C-9452-617059D81CE5}"/>
              </a:ext>
            </a:extLst>
          </p:cNvPr>
          <p:cNvSpPr/>
          <p:nvPr/>
        </p:nvSpPr>
        <p:spPr bwMode="auto">
          <a:xfrm>
            <a:off x="293283" y="2673152"/>
            <a:ext cx="2267074" cy="3121250"/>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 name="TextBox 83">
            <a:extLst>
              <a:ext uri="{FF2B5EF4-FFF2-40B4-BE49-F238E27FC236}">
                <a16:creationId xmlns:a16="http://schemas.microsoft.com/office/drawing/2014/main" id="{1D9DBB5E-D338-4592-B464-0A902E4F3DAD}"/>
              </a:ext>
            </a:extLst>
          </p:cNvPr>
          <p:cNvSpPr txBox="1"/>
          <p:nvPr/>
        </p:nvSpPr>
        <p:spPr>
          <a:xfrm>
            <a:off x="4459228" y="2459474"/>
            <a:ext cx="803564" cy="422319"/>
          </a:xfrm>
          <a:prstGeom prst="rect">
            <a:avLst/>
          </a:prstGeom>
          <a:solidFill>
            <a:schemeClr val="bg1"/>
          </a:solidFill>
        </p:spPr>
        <p:txBody>
          <a:bodyPr wrap="square" lIns="89642" tIns="89642" rIns="89642" bIns="89642" rtlCol="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w="3175">
                  <a:noFill/>
                </a:ln>
                <a:solidFill>
                  <a:srgbClr val="0078D4"/>
                </a:solidFill>
                <a:effectLst/>
                <a:uLnTx/>
                <a:uFillTx/>
                <a:latin typeface="Segoe UI Semibold"/>
                <a:ea typeface="+mn-ea"/>
                <a:cs typeface="Segoe UI Semilight" panose="020B0402040204020203" pitchFamily="34" charset="0"/>
              </a:rPr>
              <a:t>Detect</a:t>
            </a:r>
          </a:p>
        </p:txBody>
      </p:sp>
      <p:sp>
        <p:nvSpPr>
          <p:cNvPr id="87" name="TextBox 86">
            <a:extLst>
              <a:ext uri="{FF2B5EF4-FFF2-40B4-BE49-F238E27FC236}">
                <a16:creationId xmlns:a16="http://schemas.microsoft.com/office/drawing/2014/main" id="{BC75EAB8-FD1B-4542-9274-CEE7B7B40256}"/>
              </a:ext>
            </a:extLst>
          </p:cNvPr>
          <p:cNvSpPr txBox="1"/>
          <p:nvPr/>
        </p:nvSpPr>
        <p:spPr>
          <a:xfrm>
            <a:off x="994675" y="2459474"/>
            <a:ext cx="864291" cy="422319"/>
          </a:xfrm>
          <a:prstGeom prst="rect">
            <a:avLst/>
          </a:prstGeom>
          <a:solidFill>
            <a:schemeClr val="bg1"/>
          </a:solidFill>
        </p:spPr>
        <p:txBody>
          <a:bodyPr wrap="square" lIns="89642" tIns="89642" rIns="89642" bIns="89642" rtlCol="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w="3175">
                  <a:noFill/>
                </a:ln>
                <a:solidFill>
                  <a:srgbClr val="0078D4"/>
                </a:solidFill>
                <a:effectLst/>
                <a:uLnTx/>
                <a:uFillTx/>
                <a:latin typeface="Segoe UI Semibold"/>
                <a:ea typeface="+mn-ea"/>
                <a:cs typeface="Segoe UI Semilight" panose="020B0402040204020203" pitchFamily="34" charset="0"/>
              </a:rPr>
              <a:t>Collect</a:t>
            </a:r>
          </a:p>
        </p:txBody>
      </p:sp>
      <p:sp>
        <p:nvSpPr>
          <p:cNvPr id="89" name="04R">
            <a:extLst>
              <a:ext uri="{FF2B5EF4-FFF2-40B4-BE49-F238E27FC236}">
                <a16:creationId xmlns:a16="http://schemas.microsoft.com/office/drawing/2014/main" id="{BEB36440-C62E-4C93-9884-1AF5A7B0758E}"/>
              </a:ext>
            </a:extLst>
          </p:cNvPr>
          <p:cNvSpPr/>
          <p:nvPr/>
        </p:nvSpPr>
        <p:spPr bwMode="auto">
          <a:xfrm>
            <a:off x="7333379" y="4251020"/>
            <a:ext cx="1937614" cy="45264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765" b="0" i="0" u="none" strike="noStrike" kern="0" cap="none" spc="0" normalizeH="0" baseline="0" noProof="0">
                <a:ln w="3175">
                  <a:noFill/>
                </a:ln>
                <a:solidFill>
                  <a:srgbClr val="1A1A1A"/>
                </a:solidFill>
                <a:effectLst/>
                <a:uLnTx/>
                <a:uFillTx/>
                <a:latin typeface="Segoe UI Semibold"/>
                <a:ea typeface="+mn-ea"/>
                <a:cs typeface="Segoe UI Semilight" panose="020B0402040204020203" pitchFamily="34" charset="0"/>
              </a:rPr>
              <a:t>Incidents</a:t>
            </a:r>
          </a:p>
        </p:txBody>
      </p:sp>
      <p:sp>
        <p:nvSpPr>
          <p:cNvPr id="99" name="04R">
            <a:extLst>
              <a:ext uri="{FF2B5EF4-FFF2-40B4-BE49-F238E27FC236}">
                <a16:creationId xmlns:a16="http://schemas.microsoft.com/office/drawing/2014/main" id="{A0DBF8AB-4338-4911-BBFD-56C783894536}"/>
              </a:ext>
            </a:extLst>
          </p:cNvPr>
          <p:cNvSpPr/>
          <p:nvPr/>
        </p:nvSpPr>
        <p:spPr bwMode="auto">
          <a:xfrm>
            <a:off x="9727801" y="4251020"/>
            <a:ext cx="1982921" cy="45264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765" b="0" i="0" u="none" strike="noStrike" kern="0" cap="none" spc="0" normalizeH="0" baseline="0" noProof="0">
                <a:ln w="3175">
                  <a:noFill/>
                </a:ln>
                <a:solidFill>
                  <a:srgbClr val="1A1A1A"/>
                </a:solidFill>
                <a:effectLst/>
                <a:uLnTx/>
                <a:uFillTx/>
                <a:latin typeface="Segoe UI Semibold"/>
                <a:ea typeface="+mn-ea"/>
                <a:cs typeface="Segoe UI Semilight" panose="020B0402040204020203" pitchFamily="34" charset="0"/>
              </a:rPr>
              <a:t>Automation</a:t>
            </a:r>
          </a:p>
        </p:txBody>
      </p:sp>
      <p:sp>
        <p:nvSpPr>
          <p:cNvPr id="106" name="04R">
            <a:extLst>
              <a:ext uri="{FF2B5EF4-FFF2-40B4-BE49-F238E27FC236}">
                <a16:creationId xmlns:a16="http://schemas.microsoft.com/office/drawing/2014/main" id="{23A8CF56-8585-4122-B10C-17E86FC0B1AD}"/>
              </a:ext>
            </a:extLst>
          </p:cNvPr>
          <p:cNvSpPr/>
          <p:nvPr/>
        </p:nvSpPr>
        <p:spPr bwMode="auto">
          <a:xfrm flipV="1">
            <a:off x="2905649" y="5196742"/>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sp>
        <p:nvSpPr>
          <p:cNvPr id="107" name="04R">
            <a:extLst>
              <a:ext uri="{FF2B5EF4-FFF2-40B4-BE49-F238E27FC236}">
                <a16:creationId xmlns:a16="http://schemas.microsoft.com/office/drawing/2014/main" id="{B175487B-4A1D-4CEA-854A-6732A51576CC}"/>
              </a:ext>
            </a:extLst>
          </p:cNvPr>
          <p:cNvSpPr/>
          <p:nvPr/>
        </p:nvSpPr>
        <p:spPr bwMode="auto">
          <a:xfrm flipV="1">
            <a:off x="4933632" y="5196742"/>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sp>
        <p:nvSpPr>
          <p:cNvPr id="108" name="04R">
            <a:extLst>
              <a:ext uri="{FF2B5EF4-FFF2-40B4-BE49-F238E27FC236}">
                <a16:creationId xmlns:a16="http://schemas.microsoft.com/office/drawing/2014/main" id="{065D0F57-4141-452D-B6E3-D71221CAF15A}"/>
              </a:ext>
            </a:extLst>
          </p:cNvPr>
          <p:cNvSpPr/>
          <p:nvPr/>
        </p:nvSpPr>
        <p:spPr bwMode="auto">
          <a:xfrm flipV="1">
            <a:off x="7377749" y="5196742"/>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sp>
        <p:nvSpPr>
          <p:cNvPr id="109" name="04R">
            <a:extLst>
              <a:ext uri="{FF2B5EF4-FFF2-40B4-BE49-F238E27FC236}">
                <a16:creationId xmlns:a16="http://schemas.microsoft.com/office/drawing/2014/main" id="{9403F95F-1219-497A-9416-558A22BDD216}"/>
              </a:ext>
            </a:extLst>
          </p:cNvPr>
          <p:cNvSpPr/>
          <p:nvPr/>
        </p:nvSpPr>
        <p:spPr bwMode="auto">
          <a:xfrm flipV="1">
            <a:off x="9782795" y="5196742"/>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sp>
        <p:nvSpPr>
          <p:cNvPr id="79" name="04R">
            <a:extLst>
              <a:ext uri="{FF2B5EF4-FFF2-40B4-BE49-F238E27FC236}">
                <a16:creationId xmlns:a16="http://schemas.microsoft.com/office/drawing/2014/main" id="{9E193906-CF03-466B-998B-498EB3DE58E4}"/>
              </a:ext>
            </a:extLst>
          </p:cNvPr>
          <p:cNvSpPr/>
          <p:nvPr/>
        </p:nvSpPr>
        <p:spPr bwMode="auto">
          <a:xfrm>
            <a:off x="490749" y="3146640"/>
            <a:ext cx="1872140" cy="217427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6" name="04R">
            <a:extLst>
              <a:ext uri="{FF2B5EF4-FFF2-40B4-BE49-F238E27FC236}">
                <a16:creationId xmlns:a16="http://schemas.microsoft.com/office/drawing/2014/main" id="{08CCF130-2EE0-4607-8650-39947AFE36C0}"/>
              </a:ext>
            </a:extLst>
          </p:cNvPr>
          <p:cNvSpPr/>
          <p:nvPr/>
        </p:nvSpPr>
        <p:spPr bwMode="auto">
          <a:xfrm>
            <a:off x="435359" y="4251021"/>
            <a:ext cx="1982921" cy="45264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765" b="0" i="0" u="none" strike="noStrike" kern="0" cap="none" spc="0" normalizeH="0" baseline="0" noProof="0">
                <a:ln w="3175">
                  <a:noFill/>
                </a:ln>
                <a:solidFill>
                  <a:srgbClr val="1A1A1A"/>
                </a:solidFill>
                <a:effectLst/>
                <a:uLnTx/>
                <a:uFillTx/>
                <a:latin typeface="Segoe UI Semibold"/>
                <a:ea typeface="+mn-ea"/>
                <a:cs typeface="Segoe UI Semilight" panose="020B0402040204020203" pitchFamily="34" charset="0"/>
              </a:rPr>
              <a:t>Visibility</a:t>
            </a:r>
          </a:p>
        </p:txBody>
      </p:sp>
      <p:sp>
        <p:nvSpPr>
          <p:cNvPr id="110" name="04R">
            <a:extLst>
              <a:ext uri="{FF2B5EF4-FFF2-40B4-BE49-F238E27FC236}">
                <a16:creationId xmlns:a16="http://schemas.microsoft.com/office/drawing/2014/main" id="{F05B5880-024D-41EE-8AAA-290A65A36958}"/>
              </a:ext>
            </a:extLst>
          </p:cNvPr>
          <p:cNvSpPr/>
          <p:nvPr/>
        </p:nvSpPr>
        <p:spPr bwMode="auto">
          <a:xfrm flipV="1">
            <a:off x="490749" y="5196742"/>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nvGrpSpPr>
          <p:cNvPr id="100" name="Group 99">
            <a:extLst>
              <a:ext uri="{FF2B5EF4-FFF2-40B4-BE49-F238E27FC236}">
                <a16:creationId xmlns:a16="http://schemas.microsoft.com/office/drawing/2014/main" id="{59B0AF0F-6FAD-4812-A16C-DACAB8E53B70}"/>
              </a:ext>
            </a:extLst>
          </p:cNvPr>
          <p:cNvGrpSpPr/>
          <p:nvPr/>
        </p:nvGrpSpPr>
        <p:grpSpPr>
          <a:xfrm>
            <a:off x="1152244" y="3597293"/>
            <a:ext cx="549153" cy="561470"/>
            <a:chOff x="836613" y="-2738438"/>
            <a:chExt cx="895350" cy="900113"/>
          </a:xfrm>
        </p:grpSpPr>
        <p:sp>
          <p:nvSpPr>
            <p:cNvPr id="101" name="Rectangle 4">
              <a:extLst>
                <a:ext uri="{FF2B5EF4-FFF2-40B4-BE49-F238E27FC236}">
                  <a16:creationId xmlns:a16="http://schemas.microsoft.com/office/drawing/2014/main" id="{0BC49506-04E3-4DC8-AA79-FFEB48140B5B}"/>
                </a:ext>
              </a:extLst>
            </p:cNvPr>
            <p:cNvSpPr>
              <a:spLocks noChangeArrowheads="1"/>
            </p:cNvSpPr>
            <p:nvPr/>
          </p:nvSpPr>
          <p:spPr bwMode="auto">
            <a:xfrm>
              <a:off x="836613" y="-2365375"/>
              <a:ext cx="728663" cy="520700"/>
            </a:xfrm>
            <a:prstGeom prst="rect">
              <a:avLst/>
            </a:pr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Line 5">
              <a:extLst>
                <a:ext uri="{FF2B5EF4-FFF2-40B4-BE49-F238E27FC236}">
                  <a16:creationId xmlns:a16="http://schemas.microsoft.com/office/drawing/2014/main" id="{3ECEF54C-CEC2-45BD-B555-3C300BED3D63}"/>
                </a:ext>
              </a:extLst>
            </p:cNvPr>
            <p:cNvSpPr>
              <a:spLocks noChangeShapeType="1"/>
            </p:cNvSpPr>
            <p:nvPr/>
          </p:nvSpPr>
          <p:spPr bwMode="auto">
            <a:xfrm>
              <a:off x="1079501" y="-2365375"/>
              <a:ext cx="0" cy="527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Line 6">
              <a:extLst>
                <a:ext uri="{FF2B5EF4-FFF2-40B4-BE49-F238E27FC236}">
                  <a16:creationId xmlns:a16="http://schemas.microsoft.com/office/drawing/2014/main" id="{DEE87824-7BCD-45EC-B563-481AEAC56B23}"/>
                </a:ext>
              </a:extLst>
            </p:cNvPr>
            <p:cNvSpPr>
              <a:spLocks noChangeShapeType="1"/>
            </p:cNvSpPr>
            <p:nvPr/>
          </p:nvSpPr>
          <p:spPr bwMode="auto">
            <a:xfrm>
              <a:off x="1322388" y="-2365375"/>
              <a:ext cx="0" cy="520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Line 7">
              <a:extLst>
                <a:ext uri="{FF2B5EF4-FFF2-40B4-BE49-F238E27FC236}">
                  <a16:creationId xmlns:a16="http://schemas.microsoft.com/office/drawing/2014/main" id="{494D65A5-A518-4540-AE90-74F4BCEF53F3}"/>
                </a:ext>
              </a:extLst>
            </p:cNvPr>
            <p:cNvSpPr>
              <a:spLocks noChangeShapeType="1"/>
            </p:cNvSpPr>
            <p:nvPr/>
          </p:nvSpPr>
          <p:spPr bwMode="auto">
            <a:xfrm>
              <a:off x="836613" y="-2233613"/>
              <a:ext cx="728663" cy="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Line 8">
              <a:extLst>
                <a:ext uri="{FF2B5EF4-FFF2-40B4-BE49-F238E27FC236}">
                  <a16:creationId xmlns:a16="http://schemas.microsoft.com/office/drawing/2014/main" id="{F3669353-6DCC-4129-9D85-CE602BA080F6}"/>
                </a:ext>
              </a:extLst>
            </p:cNvPr>
            <p:cNvSpPr>
              <a:spLocks noChangeShapeType="1"/>
            </p:cNvSpPr>
            <p:nvPr/>
          </p:nvSpPr>
          <p:spPr bwMode="auto">
            <a:xfrm>
              <a:off x="836613" y="-2103438"/>
              <a:ext cx="728663" cy="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Line 9">
              <a:extLst>
                <a:ext uri="{FF2B5EF4-FFF2-40B4-BE49-F238E27FC236}">
                  <a16:creationId xmlns:a16="http://schemas.microsoft.com/office/drawing/2014/main" id="{01B6888A-A59B-45EF-A247-9C38E6FA5484}"/>
                </a:ext>
              </a:extLst>
            </p:cNvPr>
            <p:cNvSpPr>
              <a:spLocks noChangeShapeType="1"/>
            </p:cNvSpPr>
            <p:nvPr/>
          </p:nvSpPr>
          <p:spPr bwMode="auto">
            <a:xfrm>
              <a:off x="836613" y="-1971675"/>
              <a:ext cx="728663" cy="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10">
              <a:extLst>
                <a:ext uri="{FF2B5EF4-FFF2-40B4-BE49-F238E27FC236}">
                  <a16:creationId xmlns:a16="http://schemas.microsoft.com/office/drawing/2014/main" id="{ADB388F4-AD5A-45CE-81C3-023425B1882E}"/>
                </a:ext>
              </a:extLst>
            </p:cNvPr>
            <p:cNvSpPr>
              <a:spLocks/>
            </p:cNvSpPr>
            <p:nvPr/>
          </p:nvSpPr>
          <p:spPr bwMode="auto">
            <a:xfrm>
              <a:off x="1004888" y="-2738438"/>
              <a:ext cx="727075" cy="569912"/>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8" name="gear" title="Icon of a gear surrounded by a circle with lines of varying length">
            <a:extLst>
              <a:ext uri="{FF2B5EF4-FFF2-40B4-BE49-F238E27FC236}">
                <a16:creationId xmlns:a16="http://schemas.microsoft.com/office/drawing/2014/main" id="{2793A0B4-DBF7-4BA1-8544-DC4D1D2FAD25}"/>
              </a:ext>
            </a:extLst>
          </p:cNvPr>
          <p:cNvSpPr>
            <a:spLocks noChangeAspect="1" noEditPoints="1"/>
          </p:cNvSpPr>
          <p:nvPr/>
        </p:nvSpPr>
        <p:spPr bwMode="auto">
          <a:xfrm>
            <a:off x="10457652" y="3616032"/>
            <a:ext cx="522426" cy="52901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E77C3DA6-F229-4A6D-9FBB-B66BE5023EAB}"/>
              </a:ext>
            </a:extLst>
          </p:cNvPr>
          <p:cNvGrpSpPr/>
          <p:nvPr/>
        </p:nvGrpSpPr>
        <p:grpSpPr>
          <a:xfrm>
            <a:off x="4871847" y="3687166"/>
            <a:ext cx="1964802" cy="1016502"/>
            <a:chOff x="2868193" y="3908548"/>
            <a:chExt cx="1964802" cy="1016502"/>
          </a:xfrm>
        </p:grpSpPr>
        <p:sp>
          <p:nvSpPr>
            <p:cNvPr id="95" name="04R">
              <a:extLst>
                <a:ext uri="{FF2B5EF4-FFF2-40B4-BE49-F238E27FC236}">
                  <a16:creationId xmlns:a16="http://schemas.microsoft.com/office/drawing/2014/main" id="{55ED039B-3F68-45E7-8E42-01C47F3DE48B}"/>
                </a:ext>
              </a:extLst>
            </p:cNvPr>
            <p:cNvSpPr/>
            <p:nvPr/>
          </p:nvSpPr>
          <p:spPr bwMode="auto">
            <a:xfrm>
              <a:off x="2868193" y="4472402"/>
              <a:ext cx="1964802" cy="45264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765" b="0" i="0" u="none" strike="noStrike" kern="0" cap="none" spc="0" normalizeH="0" baseline="0" noProof="0" dirty="0">
                  <a:ln w="3175">
                    <a:noFill/>
                  </a:ln>
                  <a:solidFill>
                    <a:srgbClr val="1A1A1A"/>
                  </a:solidFill>
                  <a:effectLst/>
                  <a:uLnTx/>
                  <a:uFillTx/>
                  <a:latin typeface="Segoe UI Semibold"/>
                  <a:ea typeface="+mn-ea"/>
                  <a:cs typeface="Segoe UI Semilight" panose="020B0402040204020203" pitchFamily="34" charset="0"/>
                </a:rPr>
                <a:t>Hunting</a:t>
              </a:r>
            </a:p>
          </p:txBody>
        </p:sp>
        <p:sp>
          <p:nvSpPr>
            <p:cNvPr id="93" name="binoculars" title="Icon of binoculars">
              <a:extLst>
                <a:ext uri="{FF2B5EF4-FFF2-40B4-BE49-F238E27FC236}">
                  <a16:creationId xmlns:a16="http://schemas.microsoft.com/office/drawing/2014/main" id="{A8E0FA05-8F42-4D1E-9245-D519C173723B}"/>
                </a:ext>
              </a:extLst>
            </p:cNvPr>
            <p:cNvSpPr>
              <a:spLocks noChangeAspect="1" noEditPoints="1"/>
            </p:cNvSpPr>
            <p:nvPr/>
          </p:nvSpPr>
          <p:spPr bwMode="auto">
            <a:xfrm>
              <a:off x="3584288" y="3908548"/>
              <a:ext cx="499338" cy="467634"/>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6" name="target_2" title="Icon of a target with an arrow hitting the bullseye">
            <a:extLst>
              <a:ext uri="{FF2B5EF4-FFF2-40B4-BE49-F238E27FC236}">
                <a16:creationId xmlns:a16="http://schemas.microsoft.com/office/drawing/2014/main" id="{A7BD9DDD-E3C9-4FB2-BCA9-44A9D1607A4C}"/>
              </a:ext>
            </a:extLst>
          </p:cNvPr>
          <p:cNvSpPr>
            <a:spLocks noChangeAspect="1" noEditPoints="1"/>
          </p:cNvSpPr>
          <p:nvPr/>
        </p:nvSpPr>
        <p:spPr bwMode="auto">
          <a:xfrm>
            <a:off x="8027699" y="3632399"/>
            <a:ext cx="480318" cy="48654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9050" cap="flat">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Rectangle 46">
            <a:extLst>
              <a:ext uri="{FF2B5EF4-FFF2-40B4-BE49-F238E27FC236}">
                <a16:creationId xmlns:a16="http://schemas.microsoft.com/office/drawing/2014/main" id="{CFE094EC-A3CB-4F98-87E3-526D4AA9807D}"/>
              </a:ext>
            </a:extLst>
          </p:cNvPr>
          <p:cNvSpPr/>
          <p:nvPr/>
        </p:nvSpPr>
        <p:spPr bwMode="auto">
          <a:xfrm>
            <a:off x="7149863" y="2673151"/>
            <a:ext cx="2267074" cy="3121250"/>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 name="TextBox 47">
            <a:extLst>
              <a:ext uri="{FF2B5EF4-FFF2-40B4-BE49-F238E27FC236}">
                <a16:creationId xmlns:a16="http://schemas.microsoft.com/office/drawing/2014/main" id="{2D3071A8-9134-4E71-AFF6-246589F0D159}"/>
              </a:ext>
            </a:extLst>
          </p:cNvPr>
          <p:cNvSpPr txBox="1"/>
          <p:nvPr/>
        </p:nvSpPr>
        <p:spPr>
          <a:xfrm>
            <a:off x="7614458" y="2459474"/>
            <a:ext cx="1248123" cy="422319"/>
          </a:xfrm>
          <a:prstGeom prst="rect">
            <a:avLst/>
          </a:prstGeom>
          <a:solidFill>
            <a:schemeClr val="bg1"/>
          </a:solidFill>
        </p:spPr>
        <p:txBody>
          <a:bodyPr wrap="square" lIns="89642" tIns="89642" rIns="89642" bIns="89642" rtlCol="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w="3175">
                  <a:noFill/>
                </a:ln>
                <a:solidFill>
                  <a:srgbClr val="0078D4"/>
                </a:solidFill>
                <a:effectLst/>
                <a:uLnTx/>
                <a:uFillTx/>
                <a:latin typeface="Segoe UI Semibold"/>
                <a:ea typeface="+mn-ea"/>
                <a:cs typeface="Segoe UI Semilight" panose="020B0402040204020203" pitchFamily="34" charset="0"/>
              </a:rPr>
              <a:t>Investigate</a:t>
            </a:r>
          </a:p>
        </p:txBody>
      </p:sp>
      <p:sp>
        <p:nvSpPr>
          <p:cNvPr id="49" name="Rectangle 48">
            <a:extLst>
              <a:ext uri="{FF2B5EF4-FFF2-40B4-BE49-F238E27FC236}">
                <a16:creationId xmlns:a16="http://schemas.microsoft.com/office/drawing/2014/main" id="{031DB527-B054-4F8A-ACC1-82C58BD126B1}"/>
              </a:ext>
            </a:extLst>
          </p:cNvPr>
          <p:cNvSpPr/>
          <p:nvPr/>
        </p:nvSpPr>
        <p:spPr bwMode="auto">
          <a:xfrm>
            <a:off x="9597959" y="2673151"/>
            <a:ext cx="2267074" cy="3121250"/>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TextBox 49">
            <a:extLst>
              <a:ext uri="{FF2B5EF4-FFF2-40B4-BE49-F238E27FC236}">
                <a16:creationId xmlns:a16="http://schemas.microsoft.com/office/drawing/2014/main" id="{7CFA6699-DBB4-4710-9946-A947085B6D5C}"/>
              </a:ext>
            </a:extLst>
          </p:cNvPr>
          <p:cNvSpPr txBox="1"/>
          <p:nvPr/>
        </p:nvSpPr>
        <p:spPr>
          <a:xfrm>
            <a:off x="10152317" y="2459474"/>
            <a:ext cx="1158360" cy="422319"/>
          </a:xfrm>
          <a:prstGeom prst="rect">
            <a:avLst/>
          </a:prstGeom>
          <a:solidFill>
            <a:schemeClr val="bg1"/>
          </a:solidFill>
        </p:spPr>
        <p:txBody>
          <a:bodyPr wrap="square" lIns="89642" tIns="89642" rIns="89642" bIns="89642" rtlCol="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w="3175">
                  <a:noFill/>
                </a:ln>
                <a:solidFill>
                  <a:srgbClr val="0078D4"/>
                </a:solidFill>
                <a:effectLst/>
                <a:uLnTx/>
                <a:uFillTx/>
                <a:latin typeface="Segoe UI Semibold"/>
                <a:ea typeface="+mn-ea"/>
                <a:cs typeface="Segoe UI Semilight" panose="020B0402040204020203" pitchFamily="34" charset="0"/>
              </a:rPr>
              <a:t>Respond</a:t>
            </a:r>
          </a:p>
        </p:txBody>
      </p:sp>
      <p:sp>
        <p:nvSpPr>
          <p:cNvPr id="39" name="TextBox 38">
            <a:extLst>
              <a:ext uri="{FF2B5EF4-FFF2-40B4-BE49-F238E27FC236}">
                <a16:creationId xmlns:a16="http://schemas.microsoft.com/office/drawing/2014/main" id="{80C0A762-20C6-4D40-85B5-BAFEAE75BBB0}"/>
              </a:ext>
            </a:extLst>
          </p:cNvPr>
          <p:cNvSpPr txBox="1"/>
          <p:nvPr/>
        </p:nvSpPr>
        <p:spPr>
          <a:xfrm>
            <a:off x="980513" y="6287497"/>
            <a:ext cx="10230974" cy="437435"/>
          </a:xfrm>
          <a:prstGeom prst="rect">
            <a:avLst/>
          </a:prstGeom>
          <a:noFill/>
        </p:spPr>
        <p:txBody>
          <a:bodyPr wrap="square" lIns="0" tIns="0" rIns="0" bIns="0" rtlCol="0" anchor="ctr" anchorCtr="0">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70" b="0" i="0" u="none" strike="noStrike" kern="0" cap="none" spc="0" normalizeH="0" baseline="0" noProof="0" dirty="0">
                <a:ln w="3175">
                  <a:noFill/>
                </a:ln>
                <a:solidFill>
                  <a:srgbClr val="077BD6"/>
                </a:solidFill>
                <a:effectLst/>
                <a:uLnTx/>
                <a:uFillTx/>
                <a:latin typeface="Segoe UI Semibold"/>
                <a:ea typeface="+mn-ea"/>
                <a:cs typeface="Segoe UI Semilight" panose="020B0402040204020203" pitchFamily="34" charset="0"/>
              </a:rPr>
              <a:t>Powered by community + backed by Microsoft’s security experts</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70" b="0" i="0" u="none" strike="noStrike" kern="0" cap="none" spc="0" normalizeH="0" baseline="0" noProof="0" dirty="0">
              <a:ln w="3175">
                <a:noFill/>
              </a:ln>
              <a:solidFill>
                <a:srgbClr val="077BD6"/>
              </a:solidFill>
              <a:effectLst/>
              <a:uLnTx/>
              <a:uFillTx/>
              <a:latin typeface="Segoe UI Semibold"/>
              <a:ea typeface="+mn-ea"/>
              <a:cs typeface="Segoe UI Semilight" panose="020B0402040204020203" pitchFamily="34" charset="0"/>
            </a:endParaRPr>
          </a:p>
        </p:txBody>
      </p:sp>
    </p:spTree>
    <p:extLst>
      <p:ext uri="{BB962C8B-B14F-4D97-AF65-F5344CB8AC3E}">
        <p14:creationId xmlns:p14="http://schemas.microsoft.com/office/powerpoint/2010/main" val="42611823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8" name="Energy City line">
            <a:extLst>
              <a:ext uri="{FF2B5EF4-FFF2-40B4-BE49-F238E27FC236}">
                <a16:creationId xmlns:a16="http://schemas.microsoft.com/office/drawing/2014/main" id="{DFEECF14-7E9D-40E2-85C4-EDEB2F7BC6E0}"/>
              </a:ext>
            </a:extLst>
          </p:cNvPr>
          <p:cNvCxnSpPr>
            <a:cxnSpLocks/>
            <a:stCxn id="325" idx="3"/>
          </p:cNvCxnSpPr>
          <p:nvPr/>
        </p:nvCxnSpPr>
        <p:spPr>
          <a:xfrm flipH="1">
            <a:off x="-87715" y="3070832"/>
            <a:ext cx="373102" cy="304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311" name="Energy City line">
            <a:extLst>
              <a:ext uri="{FF2B5EF4-FFF2-40B4-BE49-F238E27FC236}">
                <a16:creationId xmlns:a16="http://schemas.microsoft.com/office/drawing/2014/main" id="{B4B70AEA-7388-4EDB-BAFF-26268683748D}"/>
              </a:ext>
            </a:extLst>
          </p:cNvPr>
          <p:cNvCxnSpPr>
            <a:cxnSpLocks/>
            <a:endCxn id="325" idx="6"/>
          </p:cNvCxnSpPr>
          <p:nvPr/>
        </p:nvCxnSpPr>
        <p:spPr>
          <a:xfrm flipH="1" flipV="1">
            <a:off x="449990" y="3052354"/>
            <a:ext cx="1461966" cy="318736"/>
          </a:xfrm>
          <a:prstGeom prst="line">
            <a:avLst/>
          </a:prstGeom>
          <a:noFill/>
          <a:ln w="25400" cap="flat">
            <a:solidFill>
              <a:srgbClr val="D2D2D2"/>
            </a:solidFill>
            <a:prstDash val="solid"/>
            <a:miter lim="800000"/>
            <a:headEnd type="oval"/>
            <a:tailEnd/>
          </a:ln>
          <a:extLst>
            <a:ext uri="{909E8E84-426E-40DD-AFC4-6F175D3DCCD1}">
              <a14:hiddenFill xmlns:a14="http://schemas.microsoft.com/office/drawing/2010/main">
                <a:noFill/>
              </a14:hiddenFill>
            </a:ext>
          </a:extLst>
        </p:spPr>
      </p:cxnSp>
      <p:cxnSp>
        <p:nvCxnSpPr>
          <p:cNvPr id="291" name="Energy City line">
            <a:extLst>
              <a:ext uri="{FF2B5EF4-FFF2-40B4-BE49-F238E27FC236}">
                <a16:creationId xmlns:a16="http://schemas.microsoft.com/office/drawing/2014/main" id="{A924D984-3722-482C-B787-79E9166CCDE2}"/>
              </a:ext>
            </a:extLst>
          </p:cNvPr>
          <p:cNvCxnSpPr>
            <a:cxnSpLocks/>
          </p:cNvCxnSpPr>
          <p:nvPr/>
        </p:nvCxnSpPr>
        <p:spPr>
          <a:xfrm flipH="1">
            <a:off x="1140358" y="6245238"/>
            <a:ext cx="854545" cy="77879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69" name="Energy City line">
            <a:extLst>
              <a:ext uri="{FF2B5EF4-FFF2-40B4-BE49-F238E27FC236}">
                <a16:creationId xmlns:a16="http://schemas.microsoft.com/office/drawing/2014/main" id="{69DBEC3C-7E3E-4532-8259-95143D681EFE}"/>
              </a:ext>
            </a:extLst>
          </p:cNvPr>
          <p:cNvCxnSpPr>
            <a:cxnSpLocks/>
            <a:stCxn id="202" idx="14"/>
            <a:endCxn id="272" idx="4"/>
          </p:cNvCxnSpPr>
          <p:nvPr/>
        </p:nvCxnSpPr>
        <p:spPr>
          <a:xfrm>
            <a:off x="1763095" y="4735278"/>
            <a:ext cx="223038" cy="16133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65" name="Energy City line">
            <a:extLst>
              <a:ext uri="{FF2B5EF4-FFF2-40B4-BE49-F238E27FC236}">
                <a16:creationId xmlns:a16="http://schemas.microsoft.com/office/drawing/2014/main" id="{05A95B2F-F8CE-40D8-82D1-EC58476EBF49}"/>
              </a:ext>
            </a:extLst>
          </p:cNvPr>
          <p:cNvCxnSpPr>
            <a:cxnSpLocks/>
          </p:cNvCxnSpPr>
          <p:nvPr/>
        </p:nvCxnSpPr>
        <p:spPr>
          <a:xfrm>
            <a:off x="831511" y="2233164"/>
            <a:ext cx="1080445" cy="111452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7" name="Energy City line">
            <a:extLst>
              <a:ext uri="{FF2B5EF4-FFF2-40B4-BE49-F238E27FC236}">
                <a16:creationId xmlns:a16="http://schemas.microsoft.com/office/drawing/2014/main" id="{44F97261-CED1-40B2-8DB3-8C9A043C436C}"/>
              </a:ext>
            </a:extLst>
          </p:cNvPr>
          <p:cNvCxnSpPr>
            <a:cxnSpLocks/>
          </p:cNvCxnSpPr>
          <p:nvPr/>
        </p:nvCxnSpPr>
        <p:spPr>
          <a:xfrm>
            <a:off x="397810" y="5022362"/>
            <a:ext cx="768163" cy="74620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6" name="Energy City line">
            <a:extLst>
              <a:ext uri="{FF2B5EF4-FFF2-40B4-BE49-F238E27FC236}">
                <a16:creationId xmlns:a16="http://schemas.microsoft.com/office/drawing/2014/main" id="{11C0D6D2-7F1C-4CDF-A992-6A5AE1685C64}"/>
              </a:ext>
            </a:extLst>
          </p:cNvPr>
          <p:cNvCxnSpPr>
            <a:cxnSpLocks/>
          </p:cNvCxnSpPr>
          <p:nvPr/>
        </p:nvCxnSpPr>
        <p:spPr>
          <a:xfrm flipV="1">
            <a:off x="403225" y="4698131"/>
            <a:ext cx="1291659" cy="29174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3" name="Energy City line">
            <a:extLst>
              <a:ext uri="{FF2B5EF4-FFF2-40B4-BE49-F238E27FC236}">
                <a16:creationId xmlns:a16="http://schemas.microsoft.com/office/drawing/2014/main" id="{B5DA3AD2-C539-4F28-B6B8-7C817FF09AF8}"/>
              </a:ext>
            </a:extLst>
          </p:cNvPr>
          <p:cNvCxnSpPr>
            <a:cxnSpLocks/>
            <a:endCxn id="318" idx="0"/>
          </p:cNvCxnSpPr>
          <p:nvPr/>
        </p:nvCxnSpPr>
        <p:spPr>
          <a:xfrm flipH="1">
            <a:off x="400471" y="3384119"/>
            <a:ext cx="1511485" cy="154022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1" name="Energy City line">
            <a:extLst>
              <a:ext uri="{FF2B5EF4-FFF2-40B4-BE49-F238E27FC236}">
                <a16:creationId xmlns:a16="http://schemas.microsoft.com/office/drawing/2014/main" id="{306CCEAE-9D4A-4B04-A189-A000D3F08078}"/>
              </a:ext>
            </a:extLst>
          </p:cNvPr>
          <p:cNvCxnSpPr>
            <a:cxnSpLocks/>
            <a:stCxn id="212" idx="3"/>
          </p:cNvCxnSpPr>
          <p:nvPr/>
        </p:nvCxnSpPr>
        <p:spPr>
          <a:xfrm flipH="1">
            <a:off x="854617" y="1653603"/>
            <a:ext cx="950831" cy="56072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63" name="04R">
            <a:extLst>
              <a:ext uri="{FF2B5EF4-FFF2-40B4-BE49-F238E27FC236}">
                <a16:creationId xmlns:a16="http://schemas.microsoft.com/office/drawing/2014/main" id="{A78AA9D6-9A55-4EBF-ABDC-C82674E455B0}"/>
              </a:ext>
            </a:extLst>
          </p:cNvPr>
          <p:cNvSpPr/>
          <p:nvPr/>
        </p:nvSpPr>
        <p:spPr bwMode="auto">
          <a:xfrm>
            <a:off x="2412193" y="2916522"/>
            <a:ext cx="9160113" cy="85814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dirty="0">
                <a:ln w="3175">
                  <a:noFill/>
                </a:ln>
                <a:solidFill>
                  <a:srgbClr val="2F2F2F"/>
                </a:solidFill>
                <a:effectLst/>
                <a:uLnTx/>
                <a:uFillTx/>
                <a:latin typeface="Segoe UI Semibold"/>
                <a:ea typeface="+mn-ea"/>
                <a:cs typeface="Segoe UI Semilight" panose="020B0402040204020203" pitchFamily="34" charset="0"/>
              </a:rPr>
              <a:t>10 steps to Modernize your SIEM</a:t>
            </a:r>
            <a:endParaRPr kumimoji="0" lang="en-US" sz="4400" b="0" i="0" u="none" strike="noStrike" kern="0" cap="none" spc="0" normalizeH="0" baseline="0" noProof="0" dirty="0">
              <a:ln w="3175">
                <a:noFill/>
              </a:ln>
              <a:solidFill>
                <a:srgbClr val="0078D4"/>
              </a:solidFill>
              <a:effectLst/>
              <a:uLnTx/>
              <a:uFillTx/>
              <a:latin typeface="Segoe UI Semibold"/>
              <a:ea typeface="+mn-ea"/>
              <a:cs typeface="Segoe UI Semilight" panose="020B0402040204020203" pitchFamily="34" charset="0"/>
            </a:endParaRPr>
          </a:p>
        </p:txBody>
      </p:sp>
      <p:grpSp>
        <p:nvGrpSpPr>
          <p:cNvPr id="14" name="Group 13">
            <a:extLst>
              <a:ext uri="{FF2B5EF4-FFF2-40B4-BE49-F238E27FC236}">
                <a16:creationId xmlns:a16="http://schemas.microsoft.com/office/drawing/2014/main" id="{3640A576-8733-47FF-B221-0C38360427E3}"/>
              </a:ext>
            </a:extLst>
          </p:cNvPr>
          <p:cNvGrpSpPr/>
          <p:nvPr/>
        </p:nvGrpSpPr>
        <p:grpSpPr>
          <a:xfrm>
            <a:off x="901854" y="5395643"/>
            <a:ext cx="494604" cy="494604"/>
            <a:chOff x="4498330" y="437396"/>
            <a:chExt cx="910036" cy="910036"/>
          </a:xfrm>
        </p:grpSpPr>
        <p:sp>
          <p:nvSpPr>
            <p:cNvPr id="206" name="Oval 205">
              <a:extLst>
                <a:ext uri="{FF2B5EF4-FFF2-40B4-BE49-F238E27FC236}">
                  <a16:creationId xmlns:a16="http://schemas.microsoft.com/office/drawing/2014/main" id="{87F0E413-7F3A-46B3-AA49-F4A5E056028D}"/>
                </a:ext>
              </a:extLst>
            </p:cNvPr>
            <p:cNvSpPr/>
            <p:nvPr/>
          </p:nvSpPr>
          <p:spPr bwMode="auto">
            <a:xfrm>
              <a:off x="4498330"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0" name="gear" title="Icon of a gear surrounded by a circle with lines of varying length">
              <a:extLst>
                <a:ext uri="{FF2B5EF4-FFF2-40B4-BE49-F238E27FC236}">
                  <a16:creationId xmlns:a16="http://schemas.microsoft.com/office/drawing/2014/main" id="{F6E24BB7-284C-4E03-A66B-57963E305A06}"/>
                </a:ext>
              </a:extLst>
            </p:cNvPr>
            <p:cNvSpPr>
              <a:spLocks noChangeAspect="1" noEditPoints="1"/>
            </p:cNvSpPr>
            <p:nvPr/>
          </p:nvSpPr>
          <p:spPr bwMode="auto">
            <a:xfrm>
              <a:off x="4692135" y="627905"/>
              <a:ext cx="522426" cy="52901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8527D2F9-224B-4941-99E4-E73C1E175104}"/>
              </a:ext>
            </a:extLst>
          </p:cNvPr>
          <p:cNvGrpSpPr/>
          <p:nvPr/>
        </p:nvGrpSpPr>
        <p:grpSpPr>
          <a:xfrm>
            <a:off x="1538427" y="4487976"/>
            <a:ext cx="494604" cy="494604"/>
            <a:chOff x="3181981" y="455880"/>
            <a:chExt cx="910036" cy="910036"/>
          </a:xfrm>
        </p:grpSpPr>
        <p:sp>
          <p:nvSpPr>
            <p:cNvPr id="205" name="Oval 204">
              <a:extLst>
                <a:ext uri="{FF2B5EF4-FFF2-40B4-BE49-F238E27FC236}">
                  <a16:creationId xmlns:a16="http://schemas.microsoft.com/office/drawing/2014/main" id="{87FC7694-AD7F-475E-B990-DA524894C04E}"/>
                </a:ext>
              </a:extLst>
            </p:cNvPr>
            <p:cNvSpPr/>
            <p:nvPr/>
          </p:nvSpPr>
          <p:spPr bwMode="auto">
            <a:xfrm>
              <a:off x="3181981" y="455880"/>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2" name="target_2" title="Icon of a target with an arrow hitting the bullseye">
              <a:extLst>
                <a:ext uri="{FF2B5EF4-FFF2-40B4-BE49-F238E27FC236}">
                  <a16:creationId xmlns:a16="http://schemas.microsoft.com/office/drawing/2014/main" id="{82116E05-0AA6-4065-ABA7-8FF12802BDC9}"/>
                </a:ext>
              </a:extLst>
            </p:cNvPr>
            <p:cNvSpPr>
              <a:spLocks noChangeAspect="1" noEditPoints="1"/>
            </p:cNvSpPr>
            <p:nvPr/>
          </p:nvSpPr>
          <p:spPr bwMode="auto">
            <a:xfrm>
              <a:off x="3396840" y="667625"/>
              <a:ext cx="480318" cy="48654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6"/>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04" name="Oval 203">
            <a:extLst>
              <a:ext uri="{FF2B5EF4-FFF2-40B4-BE49-F238E27FC236}">
                <a16:creationId xmlns:a16="http://schemas.microsoft.com/office/drawing/2014/main" id="{5236773F-0F38-46DA-B53B-9333E28A060F}"/>
              </a:ext>
            </a:extLst>
          </p:cNvPr>
          <p:cNvSpPr/>
          <p:nvPr/>
        </p:nvSpPr>
        <p:spPr bwMode="auto">
          <a:xfrm>
            <a:off x="1606534" y="3146924"/>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08" name="Energy City line">
            <a:extLst>
              <a:ext uri="{FF2B5EF4-FFF2-40B4-BE49-F238E27FC236}">
                <a16:creationId xmlns:a16="http://schemas.microsoft.com/office/drawing/2014/main" id="{FC9F54EC-F77A-4966-80AD-F895829E91AD}"/>
              </a:ext>
            </a:extLst>
          </p:cNvPr>
          <p:cNvCxnSpPr>
            <a:cxnSpLocks/>
          </p:cNvCxnSpPr>
          <p:nvPr/>
        </p:nvCxnSpPr>
        <p:spPr>
          <a:xfrm>
            <a:off x="703568" y="651244"/>
            <a:ext cx="1159609" cy="9328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09" name="Energy City line">
            <a:extLst>
              <a:ext uri="{FF2B5EF4-FFF2-40B4-BE49-F238E27FC236}">
                <a16:creationId xmlns:a16="http://schemas.microsoft.com/office/drawing/2014/main" id="{383D55FC-F8DD-4289-BBED-B11FFBEB95F0}"/>
              </a:ext>
            </a:extLst>
          </p:cNvPr>
          <p:cNvCxnSpPr>
            <a:cxnSpLocks/>
          </p:cNvCxnSpPr>
          <p:nvPr/>
        </p:nvCxnSpPr>
        <p:spPr>
          <a:xfrm flipV="1">
            <a:off x="686574" y="-43937"/>
            <a:ext cx="168043" cy="6297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grpSp>
        <p:nvGrpSpPr>
          <p:cNvPr id="12" name="Group 11">
            <a:extLst>
              <a:ext uri="{FF2B5EF4-FFF2-40B4-BE49-F238E27FC236}">
                <a16:creationId xmlns:a16="http://schemas.microsoft.com/office/drawing/2014/main" id="{1FB2B977-6F9F-475A-B391-EA1B7E1311C4}"/>
              </a:ext>
            </a:extLst>
          </p:cNvPr>
          <p:cNvGrpSpPr/>
          <p:nvPr/>
        </p:nvGrpSpPr>
        <p:grpSpPr>
          <a:xfrm>
            <a:off x="642329" y="1962465"/>
            <a:ext cx="494604" cy="494604"/>
            <a:chOff x="955596" y="437396"/>
            <a:chExt cx="910036" cy="910036"/>
          </a:xfrm>
        </p:grpSpPr>
        <p:sp>
          <p:nvSpPr>
            <p:cNvPr id="203" name="Oval 202">
              <a:extLst>
                <a:ext uri="{FF2B5EF4-FFF2-40B4-BE49-F238E27FC236}">
                  <a16:creationId xmlns:a16="http://schemas.microsoft.com/office/drawing/2014/main" id="{BA9D3B96-8523-4F24-89B1-C30D2A36C29E}"/>
                </a:ext>
              </a:extLst>
            </p:cNvPr>
            <p:cNvSpPr/>
            <p:nvPr/>
          </p:nvSpPr>
          <p:spPr bwMode="auto">
            <a:xfrm>
              <a:off x="955596"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1" name="binoculars" title="Icon of binoculars">
              <a:extLst>
                <a:ext uri="{FF2B5EF4-FFF2-40B4-BE49-F238E27FC236}">
                  <a16:creationId xmlns:a16="http://schemas.microsoft.com/office/drawing/2014/main" id="{5C010750-9780-43A4-A2E3-B9708A4846EF}"/>
                </a:ext>
              </a:extLst>
            </p:cNvPr>
            <p:cNvSpPr>
              <a:spLocks noChangeAspect="1" noEditPoints="1"/>
            </p:cNvSpPr>
            <p:nvPr/>
          </p:nvSpPr>
          <p:spPr bwMode="auto">
            <a:xfrm>
              <a:off x="1160945" y="658597"/>
              <a:ext cx="499338" cy="467634"/>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12" name="Oval 129">
            <a:extLst>
              <a:ext uri="{FF2B5EF4-FFF2-40B4-BE49-F238E27FC236}">
                <a16:creationId xmlns:a16="http://schemas.microsoft.com/office/drawing/2014/main" id="{87E4C039-B978-44D9-95E3-D74DC23D049D}"/>
              </a:ext>
            </a:extLst>
          </p:cNvPr>
          <p:cNvSpPr>
            <a:spLocks noChangeArrowheads="1"/>
          </p:cNvSpPr>
          <p:nvPr/>
        </p:nvSpPr>
        <p:spPr bwMode="auto">
          <a:xfrm rot="965671">
            <a:off x="1794280" y="15206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2" name="Oval 129">
            <a:extLst>
              <a:ext uri="{FF2B5EF4-FFF2-40B4-BE49-F238E27FC236}">
                <a16:creationId xmlns:a16="http://schemas.microsoft.com/office/drawing/2014/main" id="{0782D2FE-3DFF-4286-A8E2-C2A5B3037980}"/>
              </a:ext>
            </a:extLst>
          </p:cNvPr>
          <p:cNvSpPr>
            <a:spLocks noChangeArrowheads="1"/>
          </p:cNvSpPr>
          <p:nvPr/>
        </p:nvSpPr>
        <p:spPr bwMode="auto">
          <a:xfrm rot="21402438">
            <a:off x="1891341" y="616951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9" name="Oval 129">
            <a:extLst>
              <a:ext uri="{FF2B5EF4-FFF2-40B4-BE49-F238E27FC236}">
                <a16:creationId xmlns:a16="http://schemas.microsoft.com/office/drawing/2014/main" id="{E8911B05-C24D-4C80-8FFB-F158973FAAF4}"/>
              </a:ext>
            </a:extLst>
          </p:cNvPr>
          <p:cNvSpPr>
            <a:spLocks noChangeArrowheads="1"/>
          </p:cNvSpPr>
          <p:nvPr/>
        </p:nvSpPr>
        <p:spPr bwMode="auto">
          <a:xfrm rot="965671">
            <a:off x="581507" y="5259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8" name="Oval 129">
            <a:extLst>
              <a:ext uri="{FF2B5EF4-FFF2-40B4-BE49-F238E27FC236}">
                <a16:creationId xmlns:a16="http://schemas.microsoft.com/office/drawing/2014/main" id="{BE14DE5C-1155-4B9F-8C3A-C671DF612E47}"/>
              </a:ext>
            </a:extLst>
          </p:cNvPr>
          <p:cNvSpPr>
            <a:spLocks noChangeArrowheads="1"/>
          </p:cNvSpPr>
          <p:nvPr/>
        </p:nvSpPr>
        <p:spPr bwMode="auto">
          <a:xfrm rot="1440981">
            <a:off x="274344" y="491657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5" name="Oval 129">
            <a:extLst>
              <a:ext uri="{FF2B5EF4-FFF2-40B4-BE49-F238E27FC236}">
                <a16:creationId xmlns:a16="http://schemas.microsoft.com/office/drawing/2014/main" id="{D28D92CC-B2BB-48C7-A4F5-5D8E0713C788}"/>
              </a:ext>
            </a:extLst>
          </p:cNvPr>
          <p:cNvSpPr>
            <a:spLocks noChangeArrowheads="1"/>
          </p:cNvSpPr>
          <p:nvPr/>
        </p:nvSpPr>
        <p:spPr bwMode="auto">
          <a:xfrm rot="965671">
            <a:off x="274219" y="293786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 name="brain_2" title="Icon of a brain with circles and connection lines inside">
            <a:extLst>
              <a:ext uri="{FF2B5EF4-FFF2-40B4-BE49-F238E27FC236}">
                <a16:creationId xmlns:a16="http://schemas.microsoft.com/office/drawing/2014/main" id="{82789F42-4368-493A-8FB2-F7B26D5FC215}"/>
              </a:ext>
            </a:extLst>
          </p:cNvPr>
          <p:cNvSpPr>
            <a:spLocks noChangeAspect="1" noEditPoints="1"/>
          </p:cNvSpPr>
          <p:nvPr/>
        </p:nvSpPr>
        <p:spPr bwMode="auto">
          <a:xfrm>
            <a:off x="1651373" y="3259018"/>
            <a:ext cx="402311" cy="26976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2700" cap="sq">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3D19FEBA-FBE2-42AB-851D-C80BF474A18B}"/>
              </a:ext>
            </a:extLst>
          </p:cNvPr>
          <p:cNvGrpSpPr/>
          <p:nvPr/>
        </p:nvGrpSpPr>
        <p:grpSpPr>
          <a:xfrm>
            <a:off x="1066682" y="902279"/>
            <a:ext cx="494604" cy="494604"/>
            <a:chOff x="587529" y="1945831"/>
            <a:chExt cx="494604" cy="494604"/>
          </a:xfrm>
        </p:grpSpPr>
        <p:sp>
          <p:nvSpPr>
            <p:cNvPr id="48" name="Oval 47">
              <a:extLst>
                <a:ext uri="{FF2B5EF4-FFF2-40B4-BE49-F238E27FC236}">
                  <a16:creationId xmlns:a16="http://schemas.microsoft.com/office/drawing/2014/main" id="{F256A3A1-3AA0-4927-84FD-C02CD55FB6AD}"/>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9" name="Group 48">
              <a:extLst>
                <a:ext uri="{FF2B5EF4-FFF2-40B4-BE49-F238E27FC236}">
                  <a16:creationId xmlns:a16="http://schemas.microsoft.com/office/drawing/2014/main" id="{BE417ADE-8E48-4FD7-8711-555F29A809B6}"/>
                </a:ext>
              </a:extLst>
            </p:cNvPr>
            <p:cNvGrpSpPr/>
            <p:nvPr/>
          </p:nvGrpSpPr>
          <p:grpSpPr>
            <a:xfrm>
              <a:off x="703568" y="2056528"/>
              <a:ext cx="259340" cy="252832"/>
              <a:chOff x="783093" y="-2783562"/>
              <a:chExt cx="1002275" cy="977133"/>
            </a:xfrm>
          </p:grpSpPr>
          <p:sp>
            <p:nvSpPr>
              <p:cNvPr id="50" name="Rectangle 49">
                <a:extLst>
                  <a:ext uri="{FF2B5EF4-FFF2-40B4-BE49-F238E27FC236}">
                    <a16:creationId xmlns:a16="http://schemas.microsoft.com/office/drawing/2014/main" id="{6F286A26-1E37-4917-A628-F3C3F5A41D69}"/>
                  </a:ext>
                </a:extLst>
              </p:cNvPr>
              <p:cNvSpPr>
                <a:spLocks noChangeArrowheads="1"/>
              </p:cNvSpPr>
              <p:nvPr/>
            </p:nvSpPr>
            <p:spPr bwMode="auto">
              <a:xfrm>
                <a:off x="783093" y="-2403620"/>
                <a:ext cx="835705" cy="597191"/>
              </a:xfrm>
              <a:prstGeom prst="rect">
                <a:avLst/>
              </a:pr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1" name="Line 5">
                <a:extLst>
                  <a:ext uri="{FF2B5EF4-FFF2-40B4-BE49-F238E27FC236}">
                    <a16:creationId xmlns:a16="http://schemas.microsoft.com/office/drawing/2014/main" id="{6CDB45F9-F7DF-4E25-9F93-C6FD89B84621}"/>
                  </a:ext>
                </a:extLst>
              </p:cNvPr>
              <p:cNvSpPr>
                <a:spLocks noChangeShapeType="1"/>
              </p:cNvSpPr>
              <p:nvPr/>
            </p:nvSpPr>
            <p:spPr bwMode="auto">
              <a:xfrm flipH="1">
                <a:off x="1074805" y="-2390191"/>
                <a:ext cx="4696" cy="581288"/>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2" name="Line 6">
                <a:extLst>
                  <a:ext uri="{FF2B5EF4-FFF2-40B4-BE49-F238E27FC236}">
                    <a16:creationId xmlns:a16="http://schemas.microsoft.com/office/drawing/2014/main" id="{ED96F71C-0044-4C47-996E-7219BF2D71D6}"/>
                  </a:ext>
                </a:extLst>
              </p:cNvPr>
              <p:cNvSpPr>
                <a:spLocks noChangeShapeType="1"/>
              </p:cNvSpPr>
              <p:nvPr/>
            </p:nvSpPr>
            <p:spPr bwMode="auto">
              <a:xfrm>
                <a:off x="1322388" y="-2403622"/>
                <a:ext cx="0" cy="594717"/>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3" name="Line 7">
                <a:extLst>
                  <a:ext uri="{FF2B5EF4-FFF2-40B4-BE49-F238E27FC236}">
                    <a16:creationId xmlns:a16="http://schemas.microsoft.com/office/drawing/2014/main" id="{6875E44E-B46E-4CD8-9CB5-CAC0A3C156C7}"/>
                  </a:ext>
                </a:extLst>
              </p:cNvPr>
              <p:cNvSpPr>
                <a:spLocks noChangeShapeType="1"/>
              </p:cNvSpPr>
              <p:nvPr/>
            </p:nvSpPr>
            <p:spPr bwMode="auto">
              <a:xfrm>
                <a:off x="783094" y="-2250798"/>
                <a:ext cx="833884"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4" name="Line 8">
                <a:extLst>
                  <a:ext uri="{FF2B5EF4-FFF2-40B4-BE49-F238E27FC236}">
                    <a16:creationId xmlns:a16="http://schemas.microsoft.com/office/drawing/2014/main" id="{326729AD-4608-4D3D-A3EA-2CF306149B40}"/>
                  </a:ext>
                </a:extLst>
              </p:cNvPr>
              <p:cNvSpPr>
                <a:spLocks noChangeShapeType="1"/>
              </p:cNvSpPr>
              <p:nvPr/>
            </p:nvSpPr>
            <p:spPr bwMode="auto">
              <a:xfrm>
                <a:off x="783093" y="-2104707"/>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5" name="Line 9">
                <a:extLst>
                  <a:ext uri="{FF2B5EF4-FFF2-40B4-BE49-F238E27FC236}">
                    <a16:creationId xmlns:a16="http://schemas.microsoft.com/office/drawing/2014/main" id="{2C32FDA3-D799-4078-8F04-ED6383B9F25C}"/>
                  </a:ext>
                </a:extLst>
              </p:cNvPr>
              <p:cNvSpPr>
                <a:spLocks noChangeShapeType="1"/>
              </p:cNvSpPr>
              <p:nvPr/>
            </p:nvSpPr>
            <p:spPr bwMode="auto">
              <a:xfrm>
                <a:off x="783093" y="-1949413"/>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6" name="Freeform 10">
                <a:extLst>
                  <a:ext uri="{FF2B5EF4-FFF2-40B4-BE49-F238E27FC236}">
                    <a16:creationId xmlns:a16="http://schemas.microsoft.com/office/drawing/2014/main" id="{D8A95A31-DBC9-427D-BE65-45388EC2F58C}"/>
                  </a:ext>
                </a:extLst>
              </p:cNvPr>
              <p:cNvSpPr>
                <a:spLocks/>
              </p:cNvSpPr>
              <p:nvPr/>
            </p:nvSpPr>
            <p:spPr bwMode="auto">
              <a:xfrm>
                <a:off x="951484" y="-2783562"/>
                <a:ext cx="833884" cy="653631"/>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1510200009"/>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1236F62C-149A-45B0-8D7D-CAB71D4C051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1_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gnite Session Template - PLEASE DO NOT EDIT - DOWNLOAD ONLY" id="{3F419705-3023-41FF-90A0-091203692682}" vid="{39A4B780-D38A-416E-A89B-73839B482C9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2019</TermName>
          <TermId xmlns="http://schemas.microsoft.com/office/infopath/2007/PartnerControls">cd3dfa97-b855-4c56-b74a-7fb402ddab1a</TermId>
        </TermInfo>
      </Terms>
    </TaxKeywordTaxHTField>
    <j129f3114929433a812312450a84994c xmlns="5a4b3278-325d-441a-b38f-6f1926bc734e">
      <Terms xmlns="http://schemas.microsoft.com/office/infopath/2007/PartnerControls"/>
    </j129f3114929433a812312450a84994c>
    <TaxCatchAll xmlns="230e9df3-be65-4c73-a93b-d1236ebd677e">
      <Value>250</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0C83787-BE68-4D7C-B8BC-7E00AA6FD1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d1f81f6-e953-47ea-988e-33ed651c58e6"/>
    <ds:schemaRef ds:uri="5a4b3278-325d-441a-b38f-6f1926bc734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5</TotalTime>
  <Words>1792</Words>
  <Application>Microsoft Office PowerPoint</Application>
  <PresentationFormat>Widescreen</PresentationFormat>
  <Paragraphs>335</Paragraphs>
  <Slides>47</Slides>
  <Notes>32</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47</vt:i4>
      </vt:variant>
    </vt:vector>
  </HeadingPairs>
  <TitlesOfParts>
    <vt:vector size="58" baseType="lpstr">
      <vt:lpstr>Arial</vt:lpstr>
      <vt:lpstr>Calibri</vt:lpstr>
      <vt:lpstr>Consolas</vt:lpstr>
      <vt:lpstr>Segoe UI</vt:lpstr>
      <vt:lpstr>Segoe UI Semibold</vt:lpstr>
      <vt:lpstr>Segoe UI Semilight</vt:lpstr>
      <vt:lpstr>Wingdings</vt:lpstr>
      <vt:lpstr>White Template</vt:lpstr>
      <vt:lpstr>Light Gray Template</vt:lpstr>
      <vt:lpstr>Black Template</vt:lpstr>
      <vt:lpstr>1_Light Gray Template</vt:lpstr>
      <vt:lpstr>PowerPoint Presentation</vt:lpstr>
      <vt:lpstr>Modernize your SIEM in the cloud with  Azure Sentinel</vt:lpstr>
      <vt:lpstr>PowerPoint Presentation</vt:lpstr>
      <vt:lpstr>PowerPoint Presentation</vt:lpstr>
      <vt:lpstr>Introducing Azure Sentinel intelligent, cloud-native SIEM</vt:lpstr>
      <vt:lpstr>Introducing Azure Sentinel intelligent, cloud-native SIEM</vt:lpstr>
      <vt:lpstr>Introducing Azure Sentinel intelligent, cloud-native SIEM</vt:lpstr>
      <vt:lpstr>End-to-end solution for security operations</vt:lpstr>
      <vt:lpstr>PowerPoint Presentation</vt:lpstr>
      <vt:lpstr>PowerPoint Presentation</vt:lpstr>
      <vt:lpstr>Collect security data at cloud scale from any source</vt:lpstr>
      <vt:lpstr>Use workbooks to power interactive dashboards </vt:lpstr>
      <vt:lpstr>New data connectors and workbooks announced this week </vt:lpstr>
      <vt:lpstr>PowerPoint Presentation</vt:lpstr>
      <vt:lpstr>PowerPoint Presentation</vt:lpstr>
      <vt:lpstr>PowerPoint Presentation</vt:lpstr>
      <vt:lpstr>PowerPoint Presentation</vt:lpstr>
      <vt:lpstr>Leverage analytics to detect threats</vt:lpstr>
      <vt:lpstr>Tap into the power of ML increase your catch rate without increasing noise </vt:lpstr>
      <vt:lpstr>PowerPoint Presentation</vt:lpstr>
      <vt:lpstr>PowerPoint Presentation</vt:lpstr>
      <vt:lpstr>PowerPoint Presentation</vt:lpstr>
      <vt:lpstr>PowerPoint Presentation</vt:lpstr>
      <vt:lpstr>Start hunting over security data with fast, flexible queries  </vt:lpstr>
      <vt:lpstr>Use bookmarks and live stream to manage your hunts </vt:lpstr>
      <vt:lpstr>Use Jupyter notebooks for advanced hunting</vt:lpstr>
      <vt:lpstr>PowerPoint Presentation</vt:lpstr>
      <vt:lpstr>PowerPoint Presentation</vt:lpstr>
      <vt:lpstr>PowerPoint Presentation</vt:lpstr>
      <vt:lpstr>PowerPoint Presentation</vt:lpstr>
      <vt:lpstr>Start and track investigations from prioritized, actionable security incidents </vt:lpstr>
      <vt:lpstr>Visualize the entire attack to determine scope and impact</vt:lpstr>
      <vt:lpstr>Gain deeper insight with built-in automated detonation</vt:lpstr>
      <vt:lpstr>PowerPoint Presentation</vt:lpstr>
      <vt:lpstr>PowerPoint Presentation</vt:lpstr>
      <vt:lpstr>PowerPoint Presentation</vt:lpstr>
      <vt:lpstr>PowerPoint Presentation</vt:lpstr>
      <vt:lpstr>Automate and orchestrate security operations using integrated Azure Logic Apps</vt:lpstr>
      <vt:lpstr>Example playbooks</vt:lpstr>
      <vt:lpstr>PowerPoint Presentation</vt:lpstr>
      <vt:lpstr>Roadmap</vt:lpstr>
      <vt:lpstr>Azure Sentinel sessions @Ignite 2019</vt:lpstr>
      <vt:lpstr>Take actions today—Get started with Azure Sentinel</vt:lpstr>
      <vt:lpstr>Please evaluate this session Your feedback is important to us!</vt:lpstr>
      <vt:lpstr>PowerPoint Presentation</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Shows</dc:creator>
  <cp:keywords>Microsoft Ignite 2019</cp:keywords>
  <dc:description/>
  <cp:lastModifiedBy>Abbas Kudrati</cp:lastModifiedBy>
  <cp:revision>2</cp:revision>
  <dcterms:created xsi:type="dcterms:W3CDTF">2019-11-06T17:46:52Z</dcterms:created>
  <dcterms:modified xsi:type="dcterms:W3CDTF">2020-02-09T12:09:36Z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250;#Microsoft Ignite 2019|cd3dfa97-b855-4c56-b74a-7fb402ddab1a</vt:lpwstr>
  </property>
</Properties>
</file>